
<file path=[Content_Types].xml><?xml version="1.0" encoding="utf-8"?>
<Types xmlns="http://schemas.openxmlformats.org/package/2006/content-types">
  <Default ContentType="image/jpeg" Extension="jpg"/>
  <Default ContentType="application/vnd.openxmlformats-officedocument.vmlDrawing" Extension="vml"/>
  <Default ContentType="application/x-fontdata" Extension="fntdata"/>
  <Default ContentType="image/gif" Extension="gif"/>
  <Default ContentType="application/vnd.openxmlformats-officedocument.oleObject" Extension="bin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oleObject" PartName="/ppt/embeddings/oleObject3.bin"/>
  <Override ContentType="application/vnd.openxmlformats-officedocument.oleObject" PartName="/ppt/embeddings/oleObject2.bin"/>
  <Override ContentType="application/vnd.openxmlformats-officedocument.oleObject" PartName="/ppt/embeddings/oleObject1.bin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</p:sldIdLst>
  <p:sldSz cy="6858000" cx="9144000"/>
  <p:notesSz cx="6858000" cy="9144000"/>
  <p:embeddedFontLst>
    <p:embeddedFont>
      <p:font typeface="Tahoma"/>
      <p:regular r:id="rId39"/>
      <p:bold r:id="rId40"/>
    </p:embeddedFont>
    <p:embeddedFont>
      <p:font typeface="Book Antiqua"/>
      <p:regular r:id="rId41"/>
      <p:bold r:id="rId42"/>
      <p:italic r:id="rId43"/>
      <p:boldItalic r:id="rId44"/>
    </p:embeddedFont>
    <p:embeddedFont>
      <p:font typeface="Merriweather"/>
      <p:regular r:id="rId45"/>
      <p:bold r:id="rId46"/>
      <p:italic r:id="rId47"/>
      <p:boldItalic r:id="rId4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49" roundtripDataSignature="AMtx7mh1q2JLUlaLQ6qAwbyi6PSrc0Er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953C5F8-D524-4175-9C53-3890E173961A}">
  <a:tblStyle styleId="{F953C5F8-D524-4175-9C53-3890E173961A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Tahoma-bold.fntdata"/><Relationship Id="rId42" Type="http://schemas.openxmlformats.org/officeDocument/2006/relationships/font" Target="fonts/BookAntiqua-bold.fntdata"/><Relationship Id="rId41" Type="http://schemas.openxmlformats.org/officeDocument/2006/relationships/font" Target="fonts/BookAntiqua-regular.fntdata"/><Relationship Id="rId44" Type="http://schemas.openxmlformats.org/officeDocument/2006/relationships/font" Target="fonts/BookAntiqua-boldItalic.fntdata"/><Relationship Id="rId43" Type="http://schemas.openxmlformats.org/officeDocument/2006/relationships/font" Target="fonts/BookAntiqua-italic.fntdata"/><Relationship Id="rId46" Type="http://schemas.openxmlformats.org/officeDocument/2006/relationships/font" Target="fonts/Merriweather-bold.fntdata"/><Relationship Id="rId45" Type="http://schemas.openxmlformats.org/officeDocument/2006/relationships/font" Target="fonts/Merriweather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Merriweather-boldItalic.fntdata"/><Relationship Id="rId47" Type="http://schemas.openxmlformats.org/officeDocument/2006/relationships/font" Target="fonts/Merriweather-italic.fntdata"/><Relationship Id="rId49" Type="http://customschemas.google.com/relationships/presentationmetadata" Target="meta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font" Target="fonts/Tahoma-regular.fntdata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16.png"/></Relationships>
</file>

<file path=ppt/drawings/_rels/vmlDrawing2.vml.rels><?xml version="1.0" encoding="UTF-8" standalone="yes"?><Relationships xmlns="http://schemas.openxmlformats.org/package/2006/relationships"><Relationship Id="rId1" Type="http://schemas.openxmlformats.org/officeDocument/2006/relationships/image" Target="../media/image13.png"/></Relationships>
</file>

<file path=ppt/drawings/_rels/vmlDrawing3.vml.rels><?xml version="1.0" encoding="UTF-8" standalone="yes"?><Relationships xmlns="http://schemas.openxmlformats.org/package/2006/relationships"><Relationship Id="rId1" Type="http://schemas.openxmlformats.org/officeDocument/2006/relationships/image" Target="../media/image15.png"/></Relationships>
</file>

<file path=ppt/media/image1.png>
</file>

<file path=ppt/media/image10.jp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8" name="Google Shape;9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안녕하세요. 빅데이터마이닝 연구실 이웅희입니다.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오늘은 분산 환경 딥러닝 프레임워크인 텐서플로우에 관해서 말씀드리겠습니다.</a:t>
            </a:r>
            <a:endParaRPr/>
          </a:p>
        </p:txBody>
      </p:sp>
      <p:sp>
        <p:nvSpPr>
          <p:cNvPr id="192" name="Google Shape;192;p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5" name="Google Shape;10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인공지능의 개념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실제 세계에서 어떻게 적용되는지</a:t>
            </a:r>
            <a:endParaRPr/>
          </a:p>
        </p:txBody>
      </p:sp>
      <p:sp>
        <p:nvSpPr>
          <p:cNvPr id="106" name="Google Shape;106;p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2" name="Google Shape;272;p2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3" name="Google Shape;273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92" name="Google Shape;292;p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93" name="Google Shape;29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0" name="Google Shape;300;p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01" name="Google Shape;30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29" name="Google Shape;329;p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0" name="Google Shape;330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p2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2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3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3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3:35 Game rule description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14:14 Sprite with Midjourney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16:10 Music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17:10 Sound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36:15 Game play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4" name="Google Shape;13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4"/>
          <p:cNvSpPr/>
          <p:nvPr/>
        </p:nvSpPr>
        <p:spPr>
          <a:xfrm>
            <a:off x="395536" y="2996952"/>
            <a:ext cx="720080" cy="864096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1425">
            <a:solidFill>
              <a:srgbClr val="71884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Google Shape;17;p34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4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9" name="Google Shape;19;p3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" name="Google Shape;22;p34"/>
          <p:cNvSpPr/>
          <p:nvPr/>
        </p:nvSpPr>
        <p:spPr>
          <a:xfrm>
            <a:off x="467544" y="3573016"/>
            <a:ext cx="8208912" cy="72008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1425">
            <a:solidFill>
              <a:srgbClr val="5D487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23;p34"/>
          <p:cNvSpPr/>
          <p:nvPr/>
        </p:nvSpPr>
        <p:spPr>
          <a:xfrm>
            <a:off x="683568" y="1700808"/>
            <a:ext cx="72008" cy="2016224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1425">
            <a:solidFill>
              <a:schemeClr val="accent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" name="Google Shape;24;p34"/>
          <p:cNvSpPr/>
          <p:nvPr/>
        </p:nvSpPr>
        <p:spPr>
          <a:xfrm>
            <a:off x="835968" y="2636912"/>
            <a:ext cx="72008" cy="2016224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11425">
            <a:solidFill>
              <a:srgbClr val="8C3A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3"/>
          <p:cNvSpPr txBox="1"/>
          <p:nvPr>
            <p:ph type="title"/>
          </p:nvPr>
        </p:nvSpPr>
        <p:spPr>
          <a:xfrm>
            <a:off x="457200" y="274638"/>
            <a:ext cx="8229600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43"/>
          <p:cNvSpPr txBox="1"/>
          <p:nvPr>
            <p:ph idx="1" type="body"/>
          </p:nvPr>
        </p:nvSpPr>
        <p:spPr>
          <a:xfrm rot="5400000">
            <a:off x="2215307" y="-345331"/>
            <a:ext cx="4713387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285750" lvl="3" marL="1828800" algn="l">
              <a:spcBef>
                <a:spcPts val="360"/>
              </a:spcBef>
              <a:spcAft>
                <a:spcPts val="0"/>
              </a:spcAft>
              <a:buSzPts val="900"/>
              <a:buChar char="◆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4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4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4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4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44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3pPr>
            <a:lvl4pPr indent="-285750" lvl="3" marL="1828800" algn="l">
              <a:spcBef>
                <a:spcPts val="360"/>
              </a:spcBef>
              <a:spcAft>
                <a:spcPts val="0"/>
              </a:spcAft>
              <a:buSzPts val="900"/>
              <a:buChar char="◆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0" name="Google Shape;90;p4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4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4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_제목 슬라이드" showMasterSp="0">
  <p:cSld name="6_제목 슬라이드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45"/>
          <p:cNvSpPr/>
          <p:nvPr/>
        </p:nvSpPr>
        <p:spPr>
          <a:xfrm>
            <a:off x="301625" y="228600"/>
            <a:ext cx="8534400" cy="7588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7B989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95" name="Google Shape;95;p45"/>
          <p:cNvSpPr/>
          <p:nvPr/>
        </p:nvSpPr>
        <p:spPr>
          <a:xfrm>
            <a:off x="301625" y="1524000"/>
            <a:ext cx="8534400" cy="4598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127317" lvl="0" marL="273050" marR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295"/>
              <a:buFont typeface="Noto Sans Symbols"/>
              <a:buNone/>
            </a:pPr>
            <a:r>
              <a:t/>
            </a:r>
            <a:endParaRPr sz="27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5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  <a:defRPr>
                <a:latin typeface="Tahoma"/>
                <a:ea typeface="Tahoma"/>
                <a:cs typeface="Tahoma"/>
                <a:sym typeface="Tahom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5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SzPts val="3200"/>
              <a:buChar char="▪"/>
              <a:defRPr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SzPts val="2800"/>
              <a:buChar char="–"/>
              <a:defRPr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/>
            </a:lvl3pPr>
            <a:lvl4pPr indent="-292100" lvl="3" marL="1828800" algn="l">
              <a:spcBef>
                <a:spcPts val="400"/>
              </a:spcBef>
              <a:spcAft>
                <a:spcPts val="0"/>
              </a:spcAft>
              <a:buSzPts val="1000"/>
              <a:buChar char="◆"/>
              <a:defRPr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3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3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3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1" name="Google Shape;31;p35"/>
          <p:cNvSpPr/>
          <p:nvPr/>
        </p:nvSpPr>
        <p:spPr>
          <a:xfrm>
            <a:off x="251520" y="642392"/>
            <a:ext cx="432048" cy="9144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11425">
            <a:solidFill>
              <a:srgbClr val="367D9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2" name="Google Shape;32;p35"/>
          <p:cNvSpPr/>
          <p:nvPr/>
        </p:nvSpPr>
        <p:spPr>
          <a:xfrm>
            <a:off x="179512" y="1196752"/>
            <a:ext cx="7848872" cy="72008"/>
          </a:xfrm>
          <a:prstGeom prst="roundRect">
            <a:avLst>
              <a:gd fmla="val 16667" name="adj"/>
            </a:avLst>
          </a:prstGeom>
          <a:solidFill>
            <a:schemeClr val="accent3"/>
          </a:solidFill>
          <a:ln cap="flat" cmpd="sng" w="11425">
            <a:solidFill>
              <a:srgbClr val="71884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" name="Google Shape;33;p35"/>
          <p:cNvSpPr/>
          <p:nvPr/>
        </p:nvSpPr>
        <p:spPr>
          <a:xfrm>
            <a:off x="395536" y="612304"/>
            <a:ext cx="360040" cy="368424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 cap="flat" cmpd="sng" w="11425">
            <a:solidFill>
              <a:srgbClr val="8C3A3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35"/>
          <p:cNvSpPr/>
          <p:nvPr/>
        </p:nvSpPr>
        <p:spPr>
          <a:xfrm>
            <a:off x="179512" y="476672"/>
            <a:ext cx="338336" cy="36004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 cap="flat" cmpd="sng" w="11425">
            <a:solidFill>
              <a:schemeClr val="accent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5" name="Google Shape;35;p35"/>
          <p:cNvSpPr/>
          <p:nvPr/>
        </p:nvSpPr>
        <p:spPr>
          <a:xfrm>
            <a:off x="539552" y="1124744"/>
            <a:ext cx="185936" cy="185936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1425">
            <a:solidFill>
              <a:srgbClr val="5D487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3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7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algun Gothic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7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7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43" name="Google Shape;43;p3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3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3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38"/>
          <p:cNvSpPr txBox="1"/>
          <p:nvPr>
            <p:ph type="title"/>
          </p:nvPr>
        </p:nvSpPr>
        <p:spPr>
          <a:xfrm>
            <a:off x="457200" y="274638"/>
            <a:ext cx="8229600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8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285750" lvl="3" marL="1828800" algn="l">
              <a:spcBef>
                <a:spcPts val="360"/>
              </a:spcBef>
              <a:spcAft>
                <a:spcPts val="0"/>
              </a:spcAft>
              <a:buSzPts val="900"/>
              <a:buChar char="◆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49" name="Google Shape;49;p38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SzPts val="2800"/>
              <a:buChar char="▪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SzPts val="2000"/>
              <a:buChar char="•"/>
              <a:defRPr sz="2000"/>
            </a:lvl3pPr>
            <a:lvl4pPr indent="-285750" lvl="3" marL="1828800" algn="l">
              <a:spcBef>
                <a:spcPts val="360"/>
              </a:spcBef>
              <a:spcAft>
                <a:spcPts val="0"/>
              </a:spcAft>
              <a:buSzPts val="900"/>
              <a:buChar char="◆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50" name="Google Shape;50;p3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39"/>
          <p:cNvSpPr txBox="1"/>
          <p:nvPr>
            <p:ph type="title"/>
          </p:nvPr>
        </p:nvSpPr>
        <p:spPr>
          <a:xfrm>
            <a:off x="457200" y="274638"/>
            <a:ext cx="8229600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39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8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6" name="Google Shape;56;p39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SzPts val="2400"/>
              <a:buChar char="▪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279400" lvl="3" marL="1828800" algn="l">
              <a:spcBef>
                <a:spcPts val="320"/>
              </a:spcBef>
              <a:spcAft>
                <a:spcPts val="0"/>
              </a:spcAft>
              <a:buSzPts val="800"/>
              <a:buChar char="◆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7" name="Google Shape;57;p39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SzPts val="8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8" name="Google Shape;58;p39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SzPts val="2400"/>
              <a:buChar char="▪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3pPr>
            <a:lvl4pPr indent="-279400" lvl="3" marL="1828800" algn="l">
              <a:spcBef>
                <a:spcPts val="320"/>
              </a:spcBef>
              <a:spcAft>
                <a:spcPts val="0"/>
              </a:spcAft>
              <a:buSzPts val="800"/>
              <a:buChar char="◆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59" name="Google Shape;59;p3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3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40"/>
          <p:cNvSpPr txBox="1"/>
          <p:nvPr>
            <p:ph type="title"/>
          </p:nvPr>
        </p:nvSpPr>
        <p:spPr>
          <a:xfrm>
            <a:off x="457200" y="274638"/>
            <a:ext cx="8229600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4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4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1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41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SzPts val="3200"/>
              <a:buChar char="▪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SzPts val="2400"/>
              <a:buChar char="•"/>
              <a:defRPr sz="2400"/>
            </a:lvl3pPr>
            <a:lvl4pPr indent="-292100" lvl="3" marL="1828800" algn="l">
              <a:spcBef>
                <a:spcPts val="400"/>
              </a:spcBef>
              <a:spcAft>
                <a:spcPts val="0"/>
              </a:spcAft>
              <a:buSzPts val="1000"/>
              <a:buChar char="◆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70" name="Google Shape;70;p41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4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4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4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2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Malgun Gothic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42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42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45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8" name="Google Shape;78;p4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4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4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3"/>
          <p:cNvSpPr txBox="1"/>
          <p:nvPr>
            <p:ph type="title"/>
          </p:nvPr>
        </p:nvSpPr>
        <p:spPr>
          <a:xfrm>
            <a:off x="457200" y="274638"/>
            <a:ext cx="8229600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b="0" i="0" sz="4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33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Noto Sans Symbols"/>
              <a:buChar char="▪"/>
              <a:defRPr b="0" i="0" sz="3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rgbClr val="5F497A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92100" lvl="3" marL="1828800" marR="0" rtl="0" algn="l">
              <a:spcBef>
                <a:spcPts val="400"/>
              </a:spcBef>
              <a:spcAft>
                <a:spcPts val="0"/>
              </a:spcAft>
              <a:buClr>
                <a:srgbClr val="E36C09"/>
              </a:buClr>
              <a:buSzPts val="1000"/>
              <a:buFont typeface="Noto Sans Symbols"/>
              <a:buChar char="◆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3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3" name="Google Shape;13;p3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4" name="Google Shape;14;p3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6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gif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vmlDrawing" Target="../drawings/vmlDrawing1.vml"/><Relationship Id="rId4" Type="http://schemas.openxmlformats.org/officeDocument/2006/relationships/oleObject" Target="../embeddings/oleObject1.bin"/><Relationship Id="rId5" Type="http://schemas.openxmlformats.org/officeDocument/2006/relationships/oleObject" Target="../embeddings/oleObject1.bin"/><Relationship Id="rId6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vmlDrawing" Target="../drawings/vmlDrawing2.vml"/><Relationship Id="rId4" Type="http://schemas.openxmlformats.org/officeDocument/2006/relationships/oleObject" Target="../embeddings/oleObject2.bin"/><Relationship Id="rId5" Type="http://schemas.openxmlformats.org/officeDocument/2006/relationships/oleObject" Target="../embeddings/oleObject2.bin"/><Relationship Id="rId6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vmlDrawing" Target="../drawings/vmlDrawing3.vml"/><Relationship Id="rId4" Type="http://schemas.openxmlformats.org/officeDocument/2006/relationships/oleObject" Target="../embeddings/oleObject3.bin"/><Relationship Id="rId5" Type="http://schemas.openxmlformats.org/officeDocument/2006/relationships/oleObject" Target="../embeddings/oleObject3.bin"/><Relationship Id="rId6" Type="http://schemas.openxmlformats.org/officeDocument/2006/relationships/image" Target="../media/image1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Relationship Id="rId4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19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8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</a:pPr>
            <a:r>
              <a:rPr lang="en-US"/>
              <a:t>Introduction to Artificial Intelligence</a:t>
            </a:r>
            <a:endParaRPr/>
          </a:p>
        </p:txBody>
      </p:sp>
      <p:sp>
        <p:nvSpPr>
          <p:cNvPr id="102" name="Google Shape;102;p1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-US"/>
              <a:t>Younghoon Kim</a:t>
            </a:r>
            <a:endParaRPr/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rPr lang="en-US"/>
              <a:t>nongausian@hanyang.ac.kr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rcentage of Time Allocated to Machine Learning Project Tasks Source: Cognilytica" id="168" name="Google Shape;168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8738" y="0"/>
            <a:ext cx="868997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0"/>
          <p:cNvSpPr/>
          <p:nvPr/>
        </p:nvSpPr>
        <p:spPr>
          <a:xfrm>
            <a:off x="5129808" y="6309320"/>
            <a:ext cx="4014192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https://www.cloudfactory.com/data-labeling-guide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1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lang="en-US"/>
              <a:t>Brain and AI</a:t>
            </a:r>
            <a:endParaRPr/>
          </a:p>
        </p:txBody>
      </p:sp>
      <p:sp>
        <p:nvSpPr>
          <p:cNvPr id="175" name="Google Shape;175;p11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AI는 일면 뇌를 연구하는 과학의 한 분야</a:t>
            </a:r>
            <a:endParaRPr sz="2400"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과학자들은 AI를 통해 신경과학과 같은 분야에서 영감을 받아 뇌의 일부 시스템과 메커니즘을 컴퓨팅에 적용</a:t>
            </a:r>
            <a:endParaRPr sz="2400"/>
          </a:p>
        </p:txBody>
      </p:sp>
      <p:pic>
        <p:nvPicPr>
          <p:cNvPr id="176" name="Google Shape;17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95500" y="3399893"/>
            <a:ext cx="4953000" cy="260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79712" y="3573016"/>
            <a:ext cx="5598840" cy="2662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195736" y="332656"/>
            <a:ext cx="4953000" cy="260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5736" y="332656"/>
            <a:ext cx="4953000" cy="260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eep Residual Learning for Neuroimaging: An application to Predict  Progression to Alzheimer&amp;#39;s Disease | bioRxiv" id="188" name="Google Shape;18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78" y="3376246"/>
            <a:ext cx="9144000" cy="242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4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WHY DO </a:t>
            </a:r>
            <a:r>
              <a:rPr b="1" lang="en-US" sz="3200" strike="sngStrike">
                <a:latin typeface="Arial"/>
                <a:ea typeface="Arial"/>
                <a:cs typeface="Arial"/>
                <a:sym typeface="Arial"/>
              </a:rPr>
              <a:t>WE</a:t>
            </a: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 NEED TO STUDY AI</a:t>
            </a:r>
            <a:endParaRPr/>
          </a:p>
        </p:txBody>
      </p:sp>
      <p:sp>
        <p:nvSpPr>
          <p:cNvPr id="195" name="Google Shape;195;p14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96" name="Google Shape;196;p14"/>
          <p:cNvSpPr/>
          <p:nvPr/>
        </p:nvSpPr>
        <p:spPr>
          <a:xfrm>
            <a:off x="2195736" y="2647811"/>
            <a:ext cx="2880320" cy="1584176"/>
          </a:xfrm>
          <a:prstGeom prst="wedgeEllipseCallout">
            <a:avLst>
              <a:gd fmla="val -20833" name="adj1"/>
              <a:gd fmla="val 62500" name="adj2"/>
            </a:avLst>
          </a:prstGeom>
          <a:solidFill>
            <a:schemeClr val="accent1"/>
          </a:solidFill>
          <a:ln cap="flat" cmpd="sng" w="11425">
            <a:solidFill>
              <a:srgbClr val="21364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Not students, but human in general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1) To Understand the Intelligence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5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With AI, we want to build smart systems and understand the concept of intelligence as well</a:t>
            </a:r>
            <a:endParaRPr/>
          </a:p>
          <a:p>
            <a:pPr indent="-342900" lvl="0" marL="342900" rtl="0" algn="l">
              <a:spcBef>
                <a:spcPts val="48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The intelligent systems that we construct are very useful in understanding how an intelligent system like our brain works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6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ahoma"/>
              <a:buNone/>
            </a:pPr>
            <a:r>
              <a:rPr lang="en-US"/>
              <a:t>1) To Understand the Intelligence</a:t>
            </a:r>
            <a:endParaRPr/>
          </a:p>
        </p:txBody>
      </p:sp>
      <p:sp>
        <p:nvSpPr>
          <p:cNvPr id="208" name="Google Shape;208;p16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2800"/>
              <a:buChar char="▪"/>
            </a:pPr>
            <a:r>
              <a:rPr lang="en-US" sz="2800"/>
              <a:t>AI와 신경과학의 교차점</a:t>
            </a:r>
            <a:endParaRPr sz="2800"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인공지능 신경망이 </a:t>
            </a:r>
            <a:r>
              <a:rPr lang="en-US" sz="2400">
                <a:highlight>
                  <a:srgbClr val="FFFF00"/>
                </a:highlight>
              </a:rPr>
              <a:t>인간 뇌의 작동 방식을 시뮬레이션하고 이해</a:t>
            </a:r>
            <a:r>
              <a:rPr lang="en-US" sz="2400"/>
              <a:t>하고 탐구하는 데 강력한 도구로 사용</a:t>
            </a:r>
            <a:endParaRPr sz="2400"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이러한 연구들은 우리의 뇌에 대한 지식을 향상시킬 뿐만 아니라, 보다 정교하고 뇌와 유사한 AI 시스템 개발에도 기여</a:t>
            </a:r>
            <a:endParaRPr sz="2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"/>
          <p:cNvSpPr txBox="1"/>
          <p:nvPr>
            <p:ph type="title"/>
          </p:nvPr>
        </p:nvSpPr>
        <p:spPr>
          <a:xfrm>
            <a:off x="570384" y="260155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Layers of Human Brain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4" name="Google Shape;214;p17"/>
          <p:cNvGrpSpPr/>
          <p:nvPr/>
        </p:nvGrpSpPr>
        <p:grpSpPr>
          <a:xfrm>
            <a:off x="467544" y="1777969"/>
            <a:ext cx="5644062" cy="4032448"/>
            <a:chOff x="565192" y="2348880"/>
            <a:chExt cx="4582872" cy="4032448"/>
          </a:xfrm>
        </p:grpSpPr>
        <p:sp>
          <p:nvSpPr>
            <p:cNvPr id="215" name="Google Shape;215;p17"/>
            <p:cNvSpPr/>
            <p:nvPr/>
          </p:nvSpPr>
          <p:spPr>
            <a:xfrm>
              <a:off x="570384" y="2348880"/>
              <a:ext cx="4577680" cy="4032448"/>
            </a:xfrm>
            <a:prstGeom prst="rect">
              <a:avLst/>
            </a:prstGeom>
            <a:noFill/>
            <a:ln cap="flat" cmpd="sng" w="19050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852029" y="2667053"/>
              <a:ext cx="360040" cy="3406594"/>
            </a:xfrm>
            <a:prstGeom prst="upArrow">
              <a:avLst>
                <a:gd fmla="val 50000" name="adj1"/>
                <a:gd fmla="val 50000" name="adj2"/>
              </a:avLst>
            </a:prstGeom>
            <a:solidFill>
              <a:srgbClr val="93B3D7"/>
            </a:solidFill>
            <a:ln cap="flat" cmpd="sng" w="114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7" name="Google Shape;217;p17"/>
            <p:cNvSpPr txBox="1"/>
            <p:nvPr/>
          </p:nvSpPr>
          <p:spPr>
            <a:xfrm rot="-5400000">
              <a:off x="-423180" y="4177673"/>
              <a:ext cx="2351606" cy="37486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Increasing complexity</a:t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18" name="Google Shape;218;p17"/>
            <p:cNvSpPr txBox="1"/>
            <p:nvPr/>
          </p:nvSpPr>
          <p:spPr>
            <a:xfrm>
              <a:off x="1294423" y="2826800"/>
              <a:ext cx="3493589" cy="64633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Neocortex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(Abstract Thoughts)</a:t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219" name="Google Shape;219;p17"/>
            <p:cNvCxnSpPr/>
            <p:nvPr/>
          </p:nvCxnSpPr>
          <p:spPr>
            <a:xfrm rot="10800000">
              <a:off x="3142198" y="3476613"/>
              <a:ext cx="0" cy="216024"/>
            </a:xfrm>
            <a:prstGeom prst="straightConnector1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20" name="Google Shape;220;p17"/>
            <p:cNvSpPr txBox="1"/>
            <p:nvPr/>
          </p:nvSpPr>
          <p:spPr>
            <a:xfrm>
              <a:off x="1294427" y="3692637"/>
              <a:ext cx="3493589" cy="64633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Limbic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(Behavior, Emotions)</a:t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21" name="Google Shape;221;p17"/>
            <p:cNvSpPr txBox="1"/>
            <p:nvPr/>
          </p:nvSpPr>
          <p:spPr>
            <a:xfrm>
              <a:off x="1294435" y="4508997"/>
              <a:ext cx="3493589" cy="64633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Midbrain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(Motor regulation, appetite)</a:t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222" name="Google Shape;222;p17"/>
            <p:cNvCxnSpPr/>
            <p:nvPr/>
          </p:nvCxnSpPr>
          <p:spPr>
            <a:xfrm rot="10800000">
              <a:off x="3142198" y="5132920"/>
              <a:ext cx="0" cy="216024"/>
            </a:xfrm>
            <a:prstGeom prst="straightConnector1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23" name="Google Shape;223;p17"/>
            <p:cNvSpPr txBox="1"/>
            <p:nvPr/>
          </p:nvSpPr>
          <p:spPr>
            <a:xfrm>
              <a:off x="1294435" y="5302949"/>
              <a:ext cx="3493577" cy="64633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Brainstem</a:t>
              </a:r>
              <a:endParaRPr/>
            </a:p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chemeClr val="lt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(Heart rate, body temperature)</a:t>
              </a:r>
              <a:endParaRPr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cxnSp>
          <p:nvCxnSpPr>
            <p:cNvPr id="224" name="Google Shape;224;p17"/>
            <p:cNvCxnSpPr/>
            <p:nvPr/>
          </p:nvCxnSpPr>
          <p:spPr>
            <a:xfrm rot="10800000">
              <a:off x="3142198" y="4338968"/>
              <a:ext cx="0" cy="216024"/>
            </a:xfrm>
            <a:prstGeom prst="straightConnector1">
              <a:avLst/>
            </a:prstGeom>
            <a:noFill/>
            <a:ln cap="flat" cmpd="sng" w="28575">
              <a:solidFill>
                <a:schemeClr val="accent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225" name="Google Shape;225;p17"/>
          <p:cNvSpPr/>
          <p:nvPr/>
        </p:nvSpPr>
        <p:spPr>
          <a:xfrm>
            <a:off x="473938" y="5452666"/>
            <a:ext cx="1797857" cy="863124"/>
          </a:xfrm>
          <a:prstGeom prst="wedgeRoundRectCallout">
            <a:avLst>
              <a:gd fmla="val 57414" name="adj1"/>
              <a:gd fmla="val -40289" name="adj2"/>
              <a:gd fmla="val 16667" name="adj3"/>
            </a:avLst>
          </a:prstGeom>
          <a:solidFill>
            <a:schemeClr val="lt1"/>
          </a:solidFill>
          <a:ln cap="flat" cmpd="sng" w="11425">
            <a:solidFill>
              <a:schemeClr val="accent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Low-level information processing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6" name="Google Shape;226;p17"/>
          <p:cNvSpPr/>
          <p:nvPr/>
        </p:nvSpPr>
        <p:spPr>
          <a:xfrm>
            <a:off x="5434382" y="1822905"/>
            <a:ext cx="1797857" cy="743755"/>
          </a:xfrm>
          <a:prstGeom prst="wedgeRoundRectCallout">
            <a:avLst>
              <a:gd fmla="val -48871" name="adj1"/>
              <a:gd fmla="val 65652" name="adj2"/>
              <a:gd fmla="val 16667" name="adj3"/>
            </a:avLst>
          </a:prstGeom>
          <a:solidFill>
            <a:schemeClr val="lt1"/>
          </a:solidFill>
          <a:ln cap="flat" cmpd="sng" w="11425">
            <a:solidFill>
              <a:schemeClr val="accent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High-level thinking 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27" name="Google Shape;227;p17"/>
          <p:cNvGrpSpPr/>
          <p:nvPr/>
        </p:nvGrpSpPr>
        <p:grpSpPr>
          <a:xfrm>
            <a:off x="4388778" y="3567659"/>
            <a:ext cx="4453242" cy="2928471"/>
            <a:chOff x="1259633" y="2090989"/>
            <a:chExt cx="4453242" cy="2928471"/>
          </a:xfrm>
        </p:grpSpPr>
        <p:sp>
          <p:nvSpPr>
            <p:cNvPr id="228" name="Google Shape;228;p17"/>
            <p:cNvSpPr/>
            <p:nvPr/>
          </p:nvSpPr>
          <p:spPr>
            <a:xfrm>
              <a:off x="1259633" y="2090989"/>
              <a:ext cx="4453242" cy="2928471"/>
            </a:xfrm>
            <a:prstGeom prst="wedgeRectCallout">
              <a:avLst>
                <a:gd fmla="val -39830" name="adj1"/>
                <a:gd fmla="val 53044" name="adj2"/>
              </a:avLst>
            </a:prstGeom>
            <a:solidFill>
              <a:schemeClr val="lt1"/>
            </a:solidFill>
            <a:ln cap="flat" cmpd="sng" w="11425">
              <a:solidFill>
                <a:schemeClr val="accent6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pic>
          <p:nvPicPr>
            <p:cNvPr descr="couples Archives | A Balanced Life Lake Tahoe | South Lake Tahoe CA |  Therapy &amp;amp; Counseling" id="229" name="Google Shape;229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460500" y="2226413"/>
              <a:ext cx="4191010" cy="237775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0" name="Google Shape;230;p17"/>
            <p:cNvSpPr/>
            <p:nvPr/>
          </p:nvSpPr>
          <p:spPr>
            <a:xfrm>
              <a:off x="1423261" y="4657556"/>
              <a:ext cx="4289613" cy="30777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https://www.abalancedlifetahoe.com/tag/couples/</a:t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570384" y="260155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Layers of Deep Neural Networks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6" name="Google Shape;23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45840" y="2040974"/>
            <a:ext cx="7452320" cy="3463517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18"/>
          <p:cNvSpPr/>
          <p:nvPr/>
        </p:nvSpPr>
        <p:spPr>
          <a:xfrm>
            <a:off x="4067944" y="5733256"/>
            <a:ext cx="436991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https://gradientscience.org/robust_reps/</a:t>
            </a:r>
            <a:endParaRPr/>
          </a:p>
        </p:txBody>
      </p:sp>
      <p:sp>
        <p:nvSpPr>
          <p:cNvPr id="238" name="Google Shape;238;p18"/>
          <p:cNvSpPr/>
          <p:nvPr/>
        </p:nvSpPr>
        <p:spPr>
          <a:xfrm>
            <a:off x="4546666" y="1119574"/>
            <a:ext cx="4572000" cy="1077218"/>
          </a:xfrm>
          <a:prstGeom prst="wedgeRectCallout">
            <a:avLst>
              <a:gd fmla="val -38782" name="adj1"/>
              <a:gd fmla="val 62500" name="adj2"/>
            </a:avLst>
          </a:prstGeom>
          <a:solidFill>
            <a:schemeClr val="lt1"/>
          </a:solidFill>
          <a:ln cap="flat" cmpd="sng" w="11425">
            <a:solidFill>
              <a:schemeClr val="accent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333333"/>
                </a:solidFill>
                <a:latin typeface="Merriweather"/>
                <a:ea typeface="Merriweather"/>
                <a:cs typeface="Merriweather"/>
                <a:sym typeface="Merriweather"/>
              </a:rPr>
              <a:t>The networks learns progressively higher-level features until the final layer, which acts as a linear classifier over these high-level features</a:t>
            </a:r>
            <a:endParaRPr sz="16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ahoma"/>
              <a:buNone/>
            </a:pPr>
            <a:r>
              <a:rPr lang="en-US"/>
              <a:t>Similarity Between Brain and Deep Neural Networks</a:t>
            </a:r>
            <a:endParaRPr/>
          </a:p>
        </p:txBody>
      </p:sp>
      <p:pic>
        <p:nvPicPr>
          <p:cNvPr descr="figure2" id="244" name="Google Shape;24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9667" y="1484784"/>
            <a:ext cx="6884665" cy="5196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lang="en-US"/>
              <a:t>Content</a:t>
            </a:r>
            <a:endParaRPr/>
          </a:p>
        </p:txBody>
      </p:sp>
      <p:sp>
        <p:nvSpPr>
          <p:cNvPr id="109" name="Google Shape;109;p2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Topics on AI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Importance of AI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Definition of AI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Human vs. AI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Brain vs. AI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Reason of studying AI</a:t>
            </a:r>
            <a:endParaRPr/>
          </a:p>
          <a:p>
            <a:pPr indent="-285750" lvl="1" marL="742950" rtl="0" algn="l">
              <a:spcBef>
                <a:spcPts val="560"/>
              </a:spcBef>
              <a:spcAft>
                <a:spcPts val="0"/>
              </a:spcAft>
              <a:buSzPts val="2800"/>
              <a:buChar char="–"/>
            </a:pPr>
            <a:r>
              <a:rPr lang="en-US"/>
              <a:t>Categories of AI and machine learning</a:t>
            </a:r>
            <a:endParaRPr/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ahoma"/>
              <a:buNone/>
            </a:pPr>
            <a:r>
              <a:rPr lang="en-US"/>
              <a:t>Similarity Between Brain and Deep Neural Networks</a:t>
            </a:r>
            <a:endParaRPr/>
          </a:p>
        </p:txBody>
      </p:sp>
      <p:sp>
        <p:nvSpPr>
          <p:cNvPr id="250" name="Google Shape;250;p20"/>
          <p:cNvSpPr/>
          <p:nvPr/>
        </p:nvSpPr>
        <p:spPr>
          <a:xfrm>
            <a:off x="1331640" y="5417809"/>
            <a:ext cx="7164288" cy="1200329"/>
          </a:xfrm>
          <a:prstGeom prst="wedgeRectCallout">
            <a:avLst>
              <a:gd fmla="val -34679" name="adj1"/>
              <a:gd fmla="val -63489" name="adj2"/>
            </a:avLst>
          </a:prstGeom>
          <a:solidFill>
            <a:schemeClr val="lt1"/>
          </a:solidFill>
          <a:ln cap="flat" cmpd="sng" w="11425">
            <a:solidFill>
              <a:schemeClr val="dk1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Cichy, R., Khosla, A., Pantazis, D. </a:t>
            </a:r>
            <a:r>
              <a:rPr b="0" i="1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et al.</a:t>
            </a:r>
            <a:r>
              <a:rPr b="0" i="0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Comparison of deep neural networks to spatio-temporal cortical dynamics of human visual object recognition reveals hierarchical correspondence. </a:t>
            </a:r>
            <a:r>
              <a:rPr b="0" i="1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Sci Rep</a:t>
            </a:r>
            <a:r>
              <a:rPr b="0" i="0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r>
              <a:rPr b="1" i="0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6, </a:t>
            </a:r>
            <a:r>
              <a:rPr b="0" i="0" lang="en-US" sz="18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27755 (2016). https://doi.org/10.1038/srep27755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51" name="Google Shape;25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5707" y="1847629"/>
            <a:ext cx="4372585" cy="31627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2) Dealing with Data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21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 sz="2400"/>
              <a:t>One of the main reasons we want to study AI is to automate things</a:t>
            </a:r>
            <a:endParaRPr sz="2400"/>
          </a:p>
        </p:txBody>
      </p:sp>
      <p:graphicFrame>
        <p:nvGraphicFramePr>
          <p:cNvPr id="258" name="Google Shape;258;p21"/>
          <p:cNvGraphicFramePr/>
          <p:nvPr/>
        </p:nvGraphicFramePr>
        <p:xfrm>
          <a:off x="539552" y="227687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{F953C5F8-D524-4175-9C53-3890E173961A}</a:tableStyleId>
              </a:tblPr>
              <a:tblGrid>
                <a:gridCol w="4248475"/>
              </a:tblGrid>
              <a:tr h="769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cap="none" strike="noStrike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In the real world, 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800" u="none" strike="noStrike">
                          <a:solidFill>
                            <a:schemeClr val="lt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human can’t deal with the following</a:t>
                      </a:r>
                      <a:endParaRPr b="1" sz="1800"/>
                    </a:p>
                  </a:txBody>
                  <a:tcPr marT="45725" marB="45725" marR="91450" marL="91450"/>
                </a:tc>
              </a:tr>
              <a:tr h="769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Deal with </a:t>
                      </a:r>
                      <a:r>
                        <a:rPr b="1" lang="en-US" sz="1800"/>
                        <a:t>huge</a:t>
                      </a:r>
                      <a:r>
                        <a:rPr lang="en-US" sz="1800"/>
                        <a:t> amount of data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69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Data originates from </a:t>
                      </a:r>
                      <a:r>
                        <a:rPr b="1" lang="en-US" sz="1800"/>
                        <a:t>multiple sources </a:t>
                      </a:r>
                      <a:r>
                        <a:rPr lang="en-US" sz="1800"/>
                        <a:t>simultaneously, which is unorganized and chaotic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69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Knowledge data must </a:t>
                      </a:r>
                      <a:r>
                        <a:rPr b="1" lang="en-US" sz="1800"/>
                        <a:t>be updated constantly</a:t>
                      </a:r>
                      <a:r>
                        <a:rPr lang="en-US" sz="1800"/>
                        <a:t> because the data itself keeps changing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69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Sensing and actuation must be processed </a:t>
                      </a:r>
                      <a:r>
                        <a:rPr b="1" lang="en-US" sz="1800"/>
                        <a:t>in real-time</a:t>
                      </a:r>
                      <a:endParaRPr b="1" sz="1800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graphicFrame>
        <p:nvGraphicFramePr>
          <p:cNvPr id="259" name="Google Shape;259;p21"/>
          <p:cNvGraphicFramePr/>
          <p:nvPr/>
        </p:nvGraphicFramePr>
        <p:xfrm>
          <a:off x="4788024" y="227687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{F953C5F8-D524-4175-9C53-3890E173961A}</a:tableStyleId>
              </a:tblPr>
              <a:tblGrid>
                <a:gridCol w="4032450"/>
              </a:tblGrid>
              <a:tr h="769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Machine can be 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designed the following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69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sng"/>
                        <a:t>Handle large amounts of data </a:t>
                      </a:r>
                      <a:r>
                        <a:rPr lang="en-US" sz="1800"/>
                        <a:t>in an efficient way</a:t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69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sng"/>
                        <a:t>Process data simultaneously </a:t>
                      </a:r>
                      <a:r>
                        <a:rPr lang="en-US" sz="1800"/>
                        <a:t>from multiple sources without any lag</a:t>
                      </a:r>
                      <a:endParaRPr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25" marB="45725" marR="91450" marL="91450"/>
                </a:tc>
              </a:tr>
              <a:tr h="769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Learn from new data and update constantly </a:t>
                      </a:r>
                      <a:r>
                        <a:rPr lang="en-US" sz="1800" u="sng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using the right learning algorithms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7698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sng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Continue with tasks</a:t>
                      </a:r>
                      <a:r>
                        <a:rPr lang="en-US" sz="180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 without getting tired or needing breaks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Branches of Machine Learning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2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342900" lvl="0" marL="3429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▪"/>
            </a:pPr>
            <a:r>
              <a:rPr lang="en-US" sz="2800"/>
              <a:t>There are several ways to classify the different branches of AI: </a:t>
            </a:r>
            <a:endParaRPr/>
          </a:p>
          <a:p>
            <a:pPr indent="-285750" lvl="1" marL="742950" rtl="0" algn="l">
              <a:lnSpc>
                <a:spcPct val="120000"/>
              </a:lnSpc>
              <a:spcBef>
                <a:spcPts val="444"/>
              </a:spcBef>
              <a:spcAft>
                <a:spcPts val="0"/>
              </a:spcAft>
              <a:buSzPct val="100000"/>
              <a:buChar char="–"/>
            </a:pPr>
            <a:r>
              <a:rPr lang="en-US" sz="2400"/>
              <a:t>Supervised learning vs. unsupervised learning vs. reinforcement learning vs. …</a:t>
            </a:r>
            <a:endParaRPr/>
          </a:p>
          <a:p>
            <a:pPr indent="-285750" lvl="1" marL="742950" rtl="0" algn="l">
              <a:lnSpc>
                <a:spcPct val="120000"/>
              </a:lnSpc>
              <a:spcBef>
                <a:spcPts val="444"/>
              </a:spcBef>
              <a:spcAft>
                <a:spcPts val="0"/>
              </a:spcAft>
              <a:buSzPct val="100000"/>
              <a:buChar char="–"/>
            </a:pPr>
            <a:r>
              <a:rPr lang="en-US" sz="2400"/>
              <a:t>By human function: 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444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Machine vision 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444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Speech recognition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444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Text to speech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444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Natural language processing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444"/>
              </a:spcBef>
              <a:spcAft>
                <a:spcPts val="0"/>
              </a:spcAft>
              <a:buSzPct val="100000"/>
              <a:buChar char="•"/>
            </a:pPr>
            <a:r>
              <a:rPr lang="en-US"/>
              <a:t>Machine translation</a:t>
            </a:r>
            <a:endParaRPr/>
          </a:p>
          <a:p>
            <a:pPr indent="-87630" lvl="2" marL="1143000" rtl="0" algn="l">
              <a:lnSpc>
                <a:spcPct val="120000"/>
              </a:lnSpc>
              <a:spcBef>
                <a:spcPts val="444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3065929" y="2877671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2891118" y="3536576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2501153" y="4383741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69" name="Google Shape;269;p22"/>
          <p:cNvSpPr txBox="1"/>
          <p:nvPr/>
        </p:nvSpPr>
        <p:spPr>
          <a:xfrm>
            <a:off x="2474259" y="316005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ahoma"/>
              <a:buNone/>
            </a:pPr>
            <a:r>
              <a:rPr lang="en-US" sz="3600"/>
              <a:t>Supervised Learning</a:t>
            </a:r>
            <a:endParaRPr/>
          </a:p>
        </p:txBody>
      </p:sp>
      <p:graphicFrame>
        <p:nvGraphicFramePr>
          <p:cNvPr id="276" name="Google Shape;276;p23"/>
          <p:cNvGraphicFramePr/>
          <p:nvPr/>
        </p:nvGraphicFramePr>
        <p:xfrm>
          <a:off x="680222" y="2204864"/>
          <a:ext cx="5249863" cy="3533775"/>
        </p:xfrm>
        <a:graphic>
          <a:graphicData uri="http://schemas.openxmlformats.org/presentationml/2006/ole">
            <mc:AlternateContent>
              <mc:Choice Requires="v">
                <p:oleObj r:id="rId4" imgH="3533775" imgW="5249863" progId="Word.Picture.8" spid="_x0000_s1">
                  <p:embed/>
                </p:oleObj>
              </mc:Choice>
              <mc:Fallback>
                <p:oleObj r:id="rId5" imgH="3533775" imgW="5249863" progId="Word.Picture.8">
                  <p:embed/>
                  <p:pic>
                    <p:nvPicPr>
                      <p:cNvPr id="276" name="Google Shape;276;p23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680222" y="2204864"/>
                        <a:ext cx="5249863" cy="3533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7" name="Google Shape;277;p23"/>
          <p:cNvSpPr/>
          <p:nvPr/>
        </p:nvSpPr>
        <p:spPr>
          <a:xfrm>
            <a:off x="324267" y="2262288"/>
            <a:ext cx="1079938" cy="425669"/>
          </a:xfrm>
          <a:prstGeom prst="wedgeRectCallout">
            <a:avLst>
              <a:gd fmla="val 60189" name="adj1"/>
              <a:gd fmla="val 110648" name="adj2"/>
            </a:avLst>
          </a:prstGeom>
          <a:solidFill>
            <a:schemeClr val="accent1"/>
          </a:solidFill>
          <a:ln cap="flat" cmpd="sng" w="11425">
            <a:solidFill>
              <a:srgbClr val="395E8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Label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78" name="Google Shape;278;p23"/>
          <p:cNvSpPr/>
          <p:nvPr/>
        </p:nvSpPr>
        <p:spPr>
          <a:xfrm>
            <a:off x="2967953" y="2180077"/>
            <a:ext cx="1079938" cy="425669"/>
          </a:xfrm>
          <a:prstGeom prst="wedgeRectCallout">
            <a:avLst>
              <a:gd fmla="val -52219" name="adj1"/>
              <a:gd fmla="val 118055" name="adj2"/>
            </a:avLst>
          </a:prstGeom>
          <a:solidFill>
            <a:schemeClr val="accent1"/>
          </a:solidFill>
          <a:ln cap="flat" cmpd="sng" w="11425">
            <a:solidFill>
              <a:srgbClr val="395E8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Data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79" name="Google Shape;279;p23"/>
          <p:cNvGrpSpPr/>
          <p:nvPr/>
        </p:nvGrpSpPr>
        <p:grpSpPr>
          <a:xfrm>
            <a:off x="7193244" y="2420411"/>
            <a:ext cx="860425" cy="798513"/>
            <a:chOff x="0" y="-1"/>
            <a:chExt cx="20000" cy="20001"/>
          </a:xfrm>
        </p:grpSpPr>
        <p:sp>
          <p:nvSpPr>
            <p:cNvPr id="280" name="Google Shape;280;p23"/>
            <p:cNvSpPr/>
            <p:nvPr/>
          </p:nvSpPr>
          <p:spPr>
            <a:xfrm>
              <a:off x="147" y="5548"/>
              <a:ext cx="13250" cy="14277"/>
            </a:xfrm>
            <a:prstGeom prst="rect">
              <a:avLst/>
            </a:prstGeom>
            <a:solidFill>
              <a:schemeClr val="lt1"/>
            </a:solidFill>
            <a:ln cap="flat" cmpd="sng" w="114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A</a:t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81" name="Google Shape;281;p23"/>
            <p:cNvSpPr/>
            <p:nvPr/>
          </p:nvSpPr>
          <p:spPr>
            <a:xfrm>
              <a:off x="2638" y="6391"/>
              <a:ext cx="15048" cy="13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82" name="Google Shape;282;p23"/>
            <p:cNvCxnSpPr/>
            <p:nvPr/>
          </p:nvCxnSpPr>
          <p:spPr>
            <a:xfrm flipH="1" rot="10800000">
              <a:off x="0" y="-1"/>
              <a:ext cx="6779" cy="540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3" name="Google Shape;283;p23"/>
            <p:cNvCxnSpPr/>
            <p:nvPr/>
          </p:nvCxnSpPr>
          <p:spPr>
            <a:xfrm flipH="1" rot="10800000">
              <a:off x="13235" y="14276"/>
              <a:ext cx="6765" cy="5390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4" name="Google Shape;284;p23"/>
            <p:cNvCxnSpPr/>
            <p:nvPr/>
          </p:nvCxnSpPr>
          <p:spPr>
            <a:xfrm flipH="1" rot="10800000">
              <a:off x="19985" y="-1"/>
              <a:ext cx="15" cy="14293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5" name="Google Shape;285;p23"/>
            <p:cNvCxnSpPr/>
            <p:nvPr/>
          </p:nvCxnSpPr>
          <p:spPr>
            <a:xfrm flipH="1">
              <a:off x="6765" y="-1"/>
              <a:ext cx="13235" cy="1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86" name="Google Shape;286;p23"/>
            <p:cNvCxnSpPr/>
            <p:nvPr/>
          </p:nvCxnSpPr>
          <p:spPr>
            <a:xfrm flipH="1">
              <a:off x="13235" y="-1"/>
              <a:ext cx="6765" cy="540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87" name="Google Shape;287;p23"/>
            <p:cNvSpPr/>
            <p:nvPr/>
          </p:nvSpPr>
          <p:spPr>
            <a:xfrm>
              <a:off x="0" y="-1"/>
              <a:ext cx="20000" cy="5406"/>
            </a:xfrm>
            <a:custGeom>
              <a:rect b="b" l="l" r="r" t="t"/>
              <a:pathLst>
                <a:path extrusionOk="0" h="20000" w="20000">
                  <a:moveTo>
                    <a:pt x="0" y="19941"/>
                  </a:moveTo>
                  <a:lnTo>
                    <a:pt x="6765" y="0"/>
                  </a:lnTo>
                  <a:lnTo>
                    <a:pt x="19985" y="0"/>
                  </a:lnTo>
                  <a:lnTo>
                    <a:pt x="13235" y="19941"/>
                  </a:lnTo>
                  <a:lnTo>
                    <a:pt x="0" y="19941"/>
                  </a:lnTo>
                  <a:close/>
                </a:path>
              </a:pathLst>
            </a:custGeom>
            <a:solidFill>
              <a:schemeClr val="lt1"/>
            </a:solidFill>
            <a:ln cap="flat" cmpd="sng" w="114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13235" y="-1"/>
              <a:ext cx="6765" cy="19667"/>
            </a:xfrm>
            <a:custGeom>
              <a:rect b="b" l="l" r="r" t="t"/>
              <a:pathLst>
                <a:path extrusionOk="0" h="20000" w="20000">
                  <a:moveTo>
                    <a:pt x="0" y="5481"/>
                  </a:moveTo>
                  <a:lnTo>
                    <a:pt x="19956" y="0"/>
                  </a:lnTo>
                  <a:lnTo>
                    <a:pt x="19956" y="14519"/>
                  </a:lnTo>
                  <a:lnTo>
                    <a:pt x="0" y="19984"/>
                  </a:lnTo>
                  <a:lnTo>
                    <a:pt x="0" y="5481"/>
                  </a:lnTo>
                  <a:close/>
                </a:path>
              </a:pathLst>
            </a:custGeom>
            <a:solidFill>
              <a:schemeClr val="lt1"/>
            </a:solidFill>
            <a:ln cap="flat" cmpd="sng" w="114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289" name="Google Shape;289;p23"/>
          <p:cNvSpPr txBox="1"/>
          <p:nvPr/>
        </p:nvSpPr>
        <p:spPr>
          <a:xfrm>
            <a:off x="6286040" y="1982450"/>
            <a:ext cx="3537447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f(   )</a:t>
            </a:r>
            <a:endParaRPr sz="8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4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lang="en-US"/>
              <a:t>Classification</a:t>
            </a:r>
            <a:endParaRPr/>
          </a:p>
        </p:txBody>
      </p:sp>
      <p:graphicFrame>
        <p:nvGraphicFramePr>
          <p:cNvPr id="296" name="Google Shape;296;p24"/>
          <p:cNvGraphicFramePr/>
          <p:nvPr/>
        </p:nvGraphicFramePr>
        <p:xfrm>
          <a:off x="2867093" y="2881971"/>
          <a:ext cx="2898775" cy="2736850"/>
        </p:xfrm>
        <a:graphic>
          <a:graphicData uri="http://schemas.openxmlformats.org/presentationml/2006/ole">
            <mc:AlternateContent>
              <mc:Choice Requires="v">
                <p:oleObj r:id="rId4" imgH="2736850" imgW="2898775" progId="Word.Picture.8" spid="_x0000_s1">
                  <p:embed/>
                </p:oleObj>
              </mc:Choice>
              <mc:Fallback>
                <p:oleObj r:id="rId5" imgH="2736850" imgW="2898775" progId="Word.Picture.8">
                  <p:embed/>
                  <p:pic>
                    <p:nvPicPr>
                      <p:cNvPr id="296" name="Google Shape;296;p24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2867093" y="2881971"/>
                        <a:ext cx="2898775" cy="273685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297" name="Google Shape;297;p24"/>
          <p:cNvSpPr txBox="1"/>
          <p:nvPr/>
        </p:nvSpPr>
        <p:spPr>
          <a:xfrm>
            <a:off x="1625073" y="1660535"/>
            <a:ext cx="587154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Classification = If the data is A, then classify it as RED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                    Otherwise, it is GREEN</a:t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5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ahoma"/>
              <a:buNone/>
            </a:pPr>
            <a:r>
              <a:rPr lang="en-US" sz="3600"/>
              <a:t>Unsupervised Learning</a:t>
            </a:r>
            <a:endParaRPr/>
          </a:p>
        </p:txBody>
      </p:sp>
      <p:graphicFrame>
        <p:nvGraphicFramePr>
          <p:cNvPr id="304" name="Google Shape;304;p25"/>
          <p:cNvGraphicFramePr/>
          <p:nvPr/>
        </p:nvGraphicFramePr>
        <p:xfrm>
          <a:off x="525416" y="2132856"/>
          <a:ext cx="4313237" cy="3533775"/>
        </p:xfrm>
        <a:graphic>
          <a:graphicData uri="http://schemas.openxmlformats.org/presentationml/2006/ole">
            <mc:AlternateContent>
              <mc:Choice Requires="v">
                <p:oleObj r:id="rId4" imgH="3533775" imgW="4313237" progId="Word.Picture.8" spid="_x0000_s1">
                  <p:embed/>
                </p:oleObj>
              </mc:Choice>
              <mc:Fallback>
                <p:oleObj r:id="rId5" imgH="3533775" imgW="4313237" progId="Word.Picture.8">
                  <p:embed/>
                  <p:pic>
                    <p:nvPicPr>
                      <p:cNvPr id="304" name="Google Shape;304;p25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525416" y="2132856"/>
                        <a:ext cx="4313237" cy="3533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305" name="Google Shape;305;p25"/>
          <p:cNvSpPr/>
          <p:nvPr/>
        </p:nvSpPr>
        <p:spPr>
          <a:xfrm>
            <a:off x="2532070" y="2022497"/>
            <a:ext cx="1079938" cy="425669"/>
          </a:xfrm>
          <a:prstGeom prst="wedgeRectCallout">
            <a:avLst>
              <a:gd fmla="val -52219" name="adj1"/>
              <a:gd fmla="val 118055" name="adj2"/>
            </a:avLst>
          </a:prstGeom>
          <a:solidFill>
            <a:schemeClr val="accent1"/>
          </a:solidFill>
          <a:ln cap="flat" cmpd="sng" w="11425">
            <a:solidFill>
              <a:srgbClr val="395E89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Data</a:t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06" name="Google Shape;306;p25"/>
          <p:cNvGrpSpPr/>
          <p:nvPr/>
        </p:nvGrpSpPr>
        <p:grpSpPr>
          <a:xfrm>
            <a:off x="6448114" y="2460458"/>
            <a:ext cx="860425" cy="798513"/>
            <a:chOff x="0" y="-1"/>
            <a:chExt cx="20000" cy="20001"/>
          </a:xfrm>
        </p:grpSpPr>
        <p:sp>
          <p:nvSpPr>
            <p:cNvPr id="307" name="Google Shape;307;p25"/>
            <p:cNvSpPr/>
            <p:nvPr/>
          </p:nvSpPr>
          <p:spPr>
            <a:xfrm>
              <a:off x="147" y="5548"/>
              <a:ext cx="13250" cy="14277"/>
            </a:xfrm>
            <a:prstGeom prst="rect">
              <a:avLst/>
            </a:prstGeom>
            <a:solidFill>
              <a:schemeClr val="lt1"/>
            </a:solidFill>
            <a:ln cap="flat" cmpd="sng" w="114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A</a:t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8" name="Google Shape;308;p25"/>
            <p:cNvSpPr/>
            <p:nvPr/>
          </p:nvSpPr>
          <p:spPr>
            <a:xfrm>
              <a:off x="2638" y="6391"/>
              <a:ext cx="15048" cy="13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9" name="Google Shape;309;p25"/>
            <p:cNvCxnSpPr/>
            <p:nvPr/>
          </p:nvCxnSpPr>
          <p:spPr>
            <a:xfrm flipH="1" rot="10800000">
              <a:off x="0" y="-1"/>
              <a:ext cx="6779" cy="540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0" name="Google Shape;310;p25"/>
            <p:cNvCxnSpPr/>
            <p:nvPr/>
          </p:nvCxnSpPr>
          <p:spPr>
            <a:xfrm flipH="1" rot="10800000">
              <a:off x="13235" y="14276"/>
              <a:ext cx="6765" cy="5390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1" name="Google Shape;311;p25"/>
            <p:cNvCxnSpPr/>
            <p:nvPr/>
          </p:nvCxnSpPr>
          <p:spPr>
            <a:xfrm flipH="1" rot="10800000">
              <a:off x="19985" y="-1"/>
              <a:ext cx="15" cy="14293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2" name="Google Shape;312;p25"/>
            <p:cNvCxnSpPr/>
            <p:nvPr/>
          </p:nvCxnSpPr>
          <p:spPr>
            <a:xfrm flipH="1">
              <a:off x="6765" y="-1"/>
              <a:ext cx="13235" cy="1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13" name="Google Shape;313;p25"/>
            <p:cNvCxnSpPr/>
            <p:nvPr/>
          </p:nvCxnSpPr>
          <p:spPr>
            <a:xfrm flipH="1">
              <a:off x="13235" y="-1"/>
              <a:ext cx="6765" cy="540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14" name="Google Shape;314;p25"/>
            <p:cNvSpPr/>
            <p:nvPr/>
          </p:nvSpPr>
          <p:spPr>
            <a:xfrm>
              <a:off x="0" y="-1"/>
              <a:ext cx="20000" cy="5406"/>
            </a:xfrm>
            <a:custGeom>
              <a:rect b="b" l="l" r="r" t="t"/>
              <a:pathLst>
                <a:path extrusionOk="0" h="20000" w="20000">
                  <a:moveTo>
                    <a:pt x="0" y="19941"/>
                  </a:moveTo>
                  <a:lnTo>
                    <a:pt x="6765" y="0"/>
                  </a:lnTo>
                  <a:lnTo>
                    <a:pt x="19985" y="0"/>
                  </a:lnTo>
                  <a:lnTo>
                    <a:pt x="13235" y="19941"/>
                  </a:lnTo>
                  <a:lnTo>
                    <a:pt x="0" y="19941"/>
                  </a:lnTo>
                  <a:close/>
                </a:path>
              </a:pathLst>
            </a:custGeom>
            <a:solidFill>
              <a:schemeClr val="lt1"/>
            </a:solidFill>
            <a:ln cap="flat" cmpd="sng" w="114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15" name="Google Shape;315;p25"/>
            <p:cNvSpPr/>
            <p:nvPr/>
          </p:nvSpPr>
          <p:spPr>
            <a:xfrm>
              <a:off x="13235" y="-1"/>
              <a:ext cx="6765" cy="19667"/>
            </a:xfrm>
            <a:custGeom>
              <a:rect b="b" l="l" r="r" t="t"/>
              <a:pathLst>
                <a:path extrusionOk="0" h="20000" w="20000">
                  <a:moveTo>
                    <a:pt x="0" y="5481"/>
                  </a:moveTo>
                  <a:lnTo>
                    <a:pt x="19956" y="0"/>
                  </a:lnTo>
                  <a:lnTo>
                    <a:pt x="19956" y="14519"/>
                  </a:lnTo>
                  <a:lnTo>
                    <a:pt x="0" y="19984"/>
                  </a:lnTo>
                  <a:lnTo>
                    <a:pt x="0" y="5481"/>
                  </a:lnTo>
                  <a:close/>
                </a:path>
              </a:pathLst>
            </a:custGeom>
            <a:solidFill>
              <a:schemeClr val="lt1"/>
            </a:solidFill>
            <a:ln cap="flat" cmpd="sng" w="114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316" name="Google Shape;316;p25"/>
          <p:cNvSpPr txBox="1"/>
          <p:nvPr/>
        </p:nvSpPr>
        <p:spPr>
          <a:xfrm>
            <a:off x="5364088" y="2022497"/>
            <a:ext cx="3537447" cy="14465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d(  ,  )</a:t>
            </a:r>
            <a:endParaRPr sz="8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17" name="Google Shape;317;p25"/>
          <p:cNvGrpSpPr/>
          <p:nvPr/>
        </p:nvGrpSpPr>
        <p:grpSpPr>
          <a:xfrm>
            <a:off x="7489228" y="2460458"/>
            <a:ext cx="860425" cy="798513"/>
            <a:chOff x="0" y="-1"/>
            <a:chExt cx="20000" cy="20001"/>
          </a:xfrm>
        </p:grpSpPr>
        <p:sp>
          <p:nvSpPr>
            <p:cNvPr id="318" name="Google Shape;318;p25"/>
            <p:cNvSpPr/>
            <p:nvPr/>
          </p:nvSpPr>
          <p:spPr>
            <a:xfrm>
              <a:off x="147" y="5548"/>
              <a:ext cx="13250" cy="14277"/>
            </a:xfrm>
            <a:prstGeom prst="rect">
              <a:avLst/>
            </a:prstGeom>
            <a:solidFill>
              <a:schemeClr val="lt1"/>
            </a:solidFill>
            <a:ln cap="flat" cmpd="sng" w="114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600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B</a:t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19" name="Google Shape;319;p25"/>
            <p:cNvSpPr/>
            <p:nvPr/>
          </p:nvSpPr>
          <p:spPr>
            <a:xfrm>
              <a:off x="2638" y="6391"/>
              <a:ext cx="15048" cy="13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just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Malgun Gothic"/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20" name="Google Shape;320;p25"/>
            <p:cNvCxnSpPr/>
            <p:nvPr/>
          </p:nvCxnSpPr>
          <p:spPr>
            <a:xfrm flipH="1" rot="10800000">
              <a:off x="0" y="-1"/>
              <a:ext cx="6779" cy="540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1" name="Google Shape;321;p25"/>
            <p:cNvCxnSpPr/>
            <p:nvPr/>
          </p:nvCxnSpPr>
          <p:spPr>
            <a:xfrm flipH="1" rot="10800000">
              <a:off x="13235" y="14276"/>
              <a:ext cx="6765" cy="5390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2" name="Google Shape;322;p25"/>
            <p:cNvCxnSpPr/>
            <p:nvPr/>
          </p:nvCxnSpPr>
          <p:spPr>
            <a:xfrm flipH="1" rot="10800000">
              <a:off x="19985" y="-1"/>
              <a:ext cx="15" cy="14293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" name="Google Shape;323;p25"/>
            <p:cNvCxnSpPr/>
            <p:nvPr/>
          </p:nvCxnSpPr>
          <p:spPr>
            <a:xfrm flipH="1">
              <a:off x="6765" y="-1"/>
              <a:ext cx="13235" cy="1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4" name="Google Shape;324;p25"/>
            <p:cNvCxnSpPr/>
            <p:nvPr/>
          </p:nvCxnSpPr>
          <p:spPr>
            <a:xfrm flipH="1">
              <a:off x="13235" y="-1"/>
              <a:ext cx="6765" cy="540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25" name="Google Shape;325;p25"/>
            <p:cNvSpPr/>
            <p:nvPr/>
          </p:nvSpPr>
          <p:spPr>
            <a:xfrm>
              <a:off x="0" y="-1"/>
              <a:ext cx="20000" cy="5406"/>
            </a:xfrm>
            <a:custGeom>
              <a:rect b="b" l="l" r="r" t="t"/>
              <a:pathLst>
                <a:path extrusionOk="0" h="20000" w="20000">
                  <a:moveTo>
                    <a:pt x="0" y="19941"/>
                  </a:moveTo>
                  <a:lnTo>
                    <a:pt x="6765" y="0"/>
                  </a:lnTo>
                  <a:lnTo>
                    <a:pt x="19985" y="0"/>
                  </a:lnTo>
                  <a:lnTo>
                    <a:pt x="13235" y="19941"/>
                  </a:lnTo>
                  <a:lnTo>
                    <a:pt x="0" y="19941"/>
                  </a:lnTo>
                  <a:close/>
                </a:path>
              </a:pathLst>
            </a:custGeom>
            <a:solidFill>
              <a:schemeClr val="lt1"/>
            </a:solidFill>
            <a:ln cap="flat" cmpd="sng" w="114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26" name="Google Shape;326;p25"/>
            <p:cNvSpPr/>
            <p:nvPr/>
          </p:nvSpPr>
          <p:spPr>
            <a:xfrm>
              <a:off x="13235" y="-1"/>
              <a:ext cx="6765" cy="19667"/>
            </a:xfrm>
            <a:custGeom>
              <a:rect b="b" l="l" r="r" t="t"/>
              <a:pathLst>
                <a:path extrusionOk="0" h="20000" w="20000">
                  <a:moveTo>
                    <a:pt x="0" y="5481"/>
                  </a:moveTo>
                  <a:lnTo>
                    <a:pt x="19956" y="0"/>
                  </a:lnTo>
                  <a:lnTo>
                    <a:pt x="19956" y="14519"/>
                  </a:lnTo>
                  <a:lnTo>
                    <a:pt x="0" y="19984"/>
                  </a:lnTo>
                  <a:lnTo>
                    <a:pt x="0" y="5481"/>
                  </a:lnTo>
                  <a:close/>
                </a:path>
              </a:pathLst>
            </a:custGeom>
            <a:solidFill>
              <a:schemeClr val="lt1"/>
            </a:solidFill>
            <a:ln cap="flat" cmpd="sng" w="11425">
              <a:solidFill>
                <a:schemeClr val="dk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26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lang="en-US"/>
              <a:t>Clustering</a:t>
            </a:r>
            <a:endParaRPr/>
          </a:p>
        </p:txBody>
      </p:sp>
      <p:sp>
        <p:nvSpPr>
          <p:cNvPr id="333" name="Google Shape;333;p26"/>
          <p:cNvSpPr txBox="1"/>
          <p:nvPr/>
        </p:nvSpPr>
        <p:spPr>
          <a:xfrm>
            <a:off x="2140938" y="1668790"/>
            <a:ext cx="482657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Clustering = group objects with similar data</a:t>
            </a:r>
            <a:endParaRPr/>
          </a:p>
        </p:txBody>
      </p:sp>
      <p:grpSp>
        <p:nvGrpSpPr>
          <p:cNvPr id="334" name="Google Shape;334;p26"/>
          <p:cNvGrpSpPr/>
          <p:nvPr/>
        </p:nvGrpSpPr>
        <p:grpSpPr>
          <a:xfrm>
            <a:off x="3019163" y="4160152"/>
            <a:ext cx="912813" cy="925513"/>
            <a:chOff x="0" y="0"/>
            <a:chExt cx="20000" cy="20000"/>
          </a:xfrm>
        </p:grpSpPr>
        <p:sp>
          <p:nvSpPr>
            <p:cNvPr id="335" name="Google Shape;335;p26"/>
            <p:cNvSpPr/>
            <p:nvPr/>
          </p:nvSpPr>
          <p:spPr>
            <a:xfrm>
              <a:off x="0" y="5477"/>
              <a:ext cx="14447" cy="14523"/>
            </a:xfrm>
            <a:custGeom>
              <a:rect b="b" l="l" r="r" t="t"/>
              <a:pathLst>
                <a:path extrusionOk="0" h="20000" w="20000">
                  <a:moveTo>
                    <a:pt x="16917" y="0"/>
                  </a:moveTo>
                  <a:lnTo>
                    <a:pt x="19981" y="16957"/>
                  </a:lnTo>
                  <a:lnTo>
                    <a:pt x="3083" y="19981"/>
                  </a:lnTo>
                  <a:lnTo>
                    <a:pt x="0" y="3006"/>
                  </a:lnTo>
                  <a:lnTo>
                    <a:pt x="16917" y="0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36" name="Google Shape;336;p26"/>
            <p:cNvSpPr/>
            <p:nvPr/>
          </p:nvSpPr>
          <p:spPr>
            <a:xfrm>
              <a:off x="3187" y="6740"/>
              <a:ext cx="15254" cy="1175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Times New Roman"/>
                <a:buNone/>
              </a:pPr>
              <a:r>
                <a:rPr b="1" i="0" lang="en-US" sz="3600" u="none" cap="none" strike="noStrik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37" name="Google Shape;337;p26"/>
            <p:cNvCxnSpPr/>
            <p:nvPr/>
          </p:nvCxnSpPr>
          <p:spPr>
            <a:xfrm flipH="1" rot="10800000">
              <a:off x="0" y="1922"/>
              <a:ext cx="5289" cy="5751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8" name="Google Shape;338;p26"/>
            <p:cNvCxnSpPr/>
            <p:nvPr/>
          </p:nvCxnSpPr>
          <p:spPr>
            <a:xfrm flipH="1" rot="10800000">
              <a:off x="14433" y="12039"/>
              <a:ext cx="5567" cy="5765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39" name="Google Shape;339;p26"/>
            <p:cNvCxnSpPr/>
            <p:nvPr/>
          </p:nvCxnSpPr>
          <p:spPr>
            <a:xfrm rot="10800000">
              <a:off x="17773" y="0"/>
              <a:ext cx="2227" cy="12052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0" name="Google Shape;340;p26"/>
            <p:cNvCxnSpPr/>
            <p:nvPr/>
          </p:nvCxnSpPr>
          <p:spPr>
            <a:xfrm flipH="1">
              <a:off x="5275" y="0"/>
              <a:ext cx="12512" cy="1935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1" name="Google Shape;341;p26"/>
            <p:cNvCxnSpPr/>
            <p:nvPr/>
          </p:nvCxnSpPr>
          <p:spPr>
            <a:xfrm flipH="1">
              <a:off x="12220" y="0"/>
              <a:ext cx="5567" cy="5491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42" name="Google Shape;342;p26"/>
            <p:cNvSpPr/>
            <p:nvPr/>
          </p:nvSpPr>
          <p:spPr>
            <a:xfrm>
              <a:off x="0" y="0"/>
              <a:ext cx="17787" cy="7673"/>
            </a:xfrm>
            <a:custGeom>
              <a:rect b="b" l="l" r="r" t="t"/>
              <a:pathLst>
                <a:path extrusionOk="0" h="20000" w="20000">
                  <a:moveTo>
                    <a:pt x="0" y="19964"/>
                  </a:moveTo>
                  <a:lnTo>
                    <a:pt x="5931" y="5009"/>
                  </a:lnTo>
                  <a:lnTo>
                    <a:pt x="19984" y="0"/>
                  </a:lnTo>
                  <a:lnTo>
                    <a:pt x="13740" y="14275"/>
                  </a:lnTo>
                  <a:lnTo>
                    <a:pt x="0" y="19964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43" name="Google Shape;343;p26"/>
            <p:cNvSpPr/>
            <p:nvPr/>
          </p:nvSpPr>
          <p:spPr>
            <a:xfrm>
              <a:off x="12220" y="0"/>
              <a:ext cx="7780" cy="17804"/>
            </a:xfrm>
            <a:custGeom>
              <a:rect b="b" l="l" r="r" t="t"/>
              <a:pathLst>
                <a:path extrusionOk="0" h="20000" w="20000">
                  <a:moveTo>
                    <a:pt x="0" y="6153"/>
                  </a:moveTo>
                  <a:lnTo>
                    <a:pt x="14275" y="0"/>
                  </a:lnTo>
                  <a:lnTo>
                    <a:pt x="19964" y="13524"/>
                  </a:lnTo>
                  <a:lnTo>
                    <a:pt x="5689" y="19985"/>
                  </a:lnTo>
                  <a:lnTo>
                    <a:pt x="0" y="6153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44" name="Google Shape;344;p26"/>
          <p:cNvGrpSpPr/>
          <p:nvPr/>
        </p:nvGrpSpPr>
        <p:grpSpPr>
          <a:xfrm>
            <a:off x="3879588" y="2521852"/>
            <a:ext cx="862013" cy="798513"/>
            <a:chOff x="0" y="-1"/>
            <a:chExt cx="20000" cy="20001"/>
          </a:xfrm>
        </p:grpSpPr>
        <p:sp>
          <p:nvSpPr>
            <p:cNvPr id="345" name="Google Shape;345;p26"/>
            <p:cNvSpPr/>
            <p:nvPr/>
          </p:nvSpPr>
          <p:spPr>
            <a:xfrm>
              <a:off x="147" y="5548"/>
              <a:ext cx="13250" cy="14277"/>
            </a:xfrm>
            <a:prstGeom prst="rect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46" name="Google Shape;346;p26"/>
            <p:cNvSpPr/>
            <p:nvPr/>
          </p:nvSpPr>
          <p:spPr>
            <a:xfrm>
              <a:off x="2638" y="6391"/>
              <a:ext cx="15048" cy="1360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Times New Roman"/>
                <a:buNone/>
              </a:pPr>
              <a:r>
                <a:rPr b="1" i="0" lang="en-US" sz="3600" u="none" cap="none" strike="noStrik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47" name="Google Shape;347;p26"/>
            <p:cNvCxnSpPr/>
            <p:nvPr/>
          </p:nvCxnSpPr>
          <p:spPr>
            <a:xfrm flipH="1" rot="10800000">
              <a:off x="0" y="-1"/>
              <a:ext cx="6779" cy="540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8" name="Google Shape;348;p26"/>
            <p:cNvCxnSpPr/>
            <p:nvPr/>
          </p:nvCxnSpPr>
          <p:spPr>
            <a:xfrm flipH="1" rot="10800000">
              <a:off x="13235" y="14276"/>
              <a:ext cx="6765" cy="5390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9" name="Google Shape;349;p26"/>
            <p:cNvCxnSpPr/>
            <p:nvPr/>
          </p:nvCxnSpPr>
          <p:spPr>
            <a:xfrm flipH="1" rot="10800000">
              <a:off x="19985" y="-1"/>
              <a:ext cx="15" cy="14293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0" name="Google Shape;350;p26"/>
            <p:cNvCxnSpPr/>
            <p:nvPr/>
          </p:nvCxnSpPr>
          <p:spPr>
            <a:xfrm flipH="1">
              <a:off x="6765" y="-1"/>
              <a:ext cx="13235" cy="1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1" name="Google Shape;351;p26"/>
            <p:cNvCxnSpPr/>
            <p:nvPr/>
          </p:nvCxnSpPr>
          <p:spPr>
            <a:xfrm flipH="1">
              <a:off x="13235" y="-1"/>
              <a:ext cx="6765" cy="540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52" name="Google Shape;352;p26"/>
            <p:cNvSpPr/>
            <p:nvPr/>
          </p:nvSpPr>
          <p:spPr>
            <a:xfrm>
              <a:off x="0" y="-1"/>
              <a:ext cx="20000" cy="5406"/>
            </a:xfrm>
            <a:custGeom>
              <a:rect b="b" l="l" r="r" t="t"/>
              <a:pathLst>
                <a:path extrusionOk="0" h="20000" w="20000">
                  <a:moveTo>
                    <a:pt x="0" y="19941"/>
                  </a:moveTo>
                  <a:lnTo>
                    <a:pt x="6765" y="0"/>
                  </a:lnTo>
                  <a:lnTo>
                    <a:pt x="19985" y="0"/>
                  </a:lnTo>
                  <a:lnTo>
                    <a:pt x="13235" y="19941"/>
                  </a:lnTo>
                  <a:lnTo>
                    <a:pt x="0" y="19941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53" name="Google Shape;353;p26"/>
            <p:cNvSpPr/>
            <p:nvPr/>
          </p:nvSpPr>
          <p:spPr>
            <a:xfrm>
              <a:off x="13235" y="-1"/>
              <a:ext cx="6765" cy="19667"/>
            </a:xfrm>
            <a:custGeom>
              <a:rect b="b" l="l" r="r" t="t"/>
              <a:pathLst>
                <a:path extrusionOk="0" h="20000" w="20000">
                  <a:moveTo>
                    <a:pt x="0" y="5481"/>
                  </a:moveTo>
                  <a:lnTo>
                    <a:pt x="19956" y="0"/>
                  </a:lnTo>
                  <a:lnTo>
                    <a:pt x="19956" y="14519"/>
                  </a:lnTo>
                  <a:lnTo>
                    <a:pt x="0" y="19984"/>
                  </a:lnTo>
                  <a:lnTo>
                    <a:pt x="0" y="5481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54" name="Google Shape;354;p26"/>
          <p:cNvGrpSpPr/>
          <p:nvPr/>
        </p:nvGrpSpPr>
        <p:grpSpPr>
          <a:xfrm>
            <a:off x="3717663" y="4561790"/>
            <a:ext cx="1001713" cy="823912"/>
            <a:chOff x="0" y="-1"/>
            <a:chExt cx="20001" cy="20001"/>
          </a:xfrm>
        </p:grpSpPr>
        <p:sp>
          <p:nvSpPr>
            <p:cNvPr id="355" name="Google Shape;355;p26"/>
            <p:cNvSpPr/>
            <p:nvPr/>
          </p:nvSpPr>
          <p:spPr>
            <a:xfrm>
              <a:off x="0" y="3685"/>
              <a:ext cx="13418" cy="16315"/>
            </a:xfrm>
            <a:custGeom>
              <a:rect b="b" l="l" r="r" t="t"/>
              <a:pathLst>
                <a:path extrusionOk="0" h="20000" w="20000">
                  <a:moveTo>
                    <a:pt x="3384" y="0"/>
                  </a:moveTo>
                  <a:lnTo>
                    <a:pt x="19981" y="3025"/>
                  </a:lnTo>
                  <a:lnTo>
                    <a:pt x="16578" y="19981"/>
                  </a:lnTo>
                  <a:lnTo>
                    <a:pt x="0" y="16578"/>
                  </a:lnTo>
                  <a:lnTo>
                    <a:pt x="3384" y="0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56" name="Google Shape;356;p26"/>
            <p:cNvSpPr/>
            <p:nvPr/>
          </p:nvSpPr>
          <p:spPr>
            <a:xfrm>
              <a:off x="3412" y="4965"/>
              <a:ext cx="13900" cy="1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Times New Roman"/>
                <a:buNone/>
              </a:pPr>
              <a:r>
                <a:rPr b="1" i="0" lang="en-US" sz="3600" u="none" cap="none" strike="noStrik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57" name="Google Shape;357;p26"/>
            <p:cNvCxnSpPr/>
            <p:nvPr/>
          </p:nvCxnSpPr>
          <p:spPr>
            <a:xfrm flipH="1" rot="10800000">
              <a:off x="2270" y="-1"/>
              <a:ext cx="6342" cy="3701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8" name="Google Shape;358;p26"/>
            <p:cNvCxnSpPr/>
            <p:nvPr/>
          </p:nvCxnSpPr>
          <p:spPr>
            <a:xfrm flipH="1" rot="10800000">
              <a:off x="11123" y="16299"/>
              <a:ext cx="6595" cy="3701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9" name="Google Shape;359;p26"/>
            <p:cNvCxnSpPr/>
            <p:nvPr/>
          </p:nvCxnSpPr>
          <p:spPr>
            <a:xfrm flipH="1" rot="10800000">
              <a:off x="17705" y="2451"/>
              <a:ext cx="2296" cy="13863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0" name="Google Shape;360;p26"/>
            <p:cNvCxnSpPr/>
            <p:nvPr/>
          </p:nvCxnSpPr>
          <p:spPr>
            <a:xfrm rot="10800000">
              <a:off x="8599" y="-1"/>
              <a:ext cx="11402" cy="2467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1" name="Google Shape;361;p26"/>
            <p:cNvCxnSpPr/>
            <p:nvPr/>
          </p:nvCxnSpPr>
          <p:spPr>
            <a:xfrm flipH="1">
              <a:off x="13406" y="2451"/>
              <a:ext cx="6595" cy="3716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62" name="Google Shape;362;p26"/>
            <p:cNvSpPr/>
            <p:nvPr/>
          </p:nvSpPr>
          <p:spPr>
            <a:xfrm>
              <a:off x="2270" y="-1"/>
              <a:ext cx="17731" cy="6168"/>
            </a:xfrm>
            <a:custGeom>
              <a:rect b="b" l="l" r="r" t="t"/>
              <a:pathLst>
                <a:path extrusionOk="0" h="20000" w="20000">
                  <a:moveTo>
                    <a:pt x="0" y="11950"/>
                  </a:moveTo>
                  <a:lnTo>
                    <a:pt x="7139" y="0"/>
                  </a:lnTo>
                  <a:lnTo>
                    <a:pt x="19986" y="7950"/>
                  </a:lnTo>
                  <a:lnTo>
                    <a:pt x="12561" y="19950"/>
                  </a:lnTo>
                  <a:lnTo>
                    <a:pt x="0" y="11950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63" name="Google Shape;363;p26"/>
            <p:cNvSpPr/>
            <p:nvPr/>
          </p:nvSpPr>
          <p:spPr>
            <a:xfrm>
              <a:off x="11123" y="2451"/>
              <a:ext cx="8878" cy="17549"/>
            </a:xfrm>
            <a:custGeom>
              <a:rect b="b" l="l" r="r" t="t"/>
              <a:pathLst>
                <a:path extrusionOk="0" h="20000" w="20000">
                  <a:moveTo>
                    <a:pt x="5143" y="4218"/>
                  </a:moveTo>
                  <a:lnTo>
                    <a:pt x="19971" y="0"/>
                  </a:lnTo>
                  <a:lnTo>
                    <a:pt x="14829" y="15782"/>
                  </a:lnTo>
                  <a:lnTo>
                    <a:pt x="0" y="19982"/>
                  </a:lnTo>
                  <a:lnTo>
                    <a:pt x="5143" y="4218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64" name="Google Shape;364;p26"/>
          <p:cNvGrpSpPr/>
          <p:nvPr/>
        </p:nvGrpSpPr>
        <p:grpSpPr>
          <a:xfrm>
            <a:off x="4843201" y="2439302"/>
            <a:ext cx="925512" cy="1101725"/>
            <a:chOff x="0" y="0"/>
            <a:chExt cx="20000" cy="20000"/>
          </a:xfrm>
        </p:grpSpPr>
        <p:sp>
          <p:nvSpPr>
            <p:cNvPr id="365" name="Google Shape;365;p26"/>
            <p:cNvSpPr/>
            <p:nvPr/>
          </p:nvSpPr>
          <p:spPr>
            <a:xfrm>
              <a:off x="0" y="5971"/>
              <a:ext cx="16719" cy="14029"/>
            </a:xfrm>
            <a:custGeom>
              <a:rect b="b" l="l" r="r" t="t"/>
              <a:pathLst>
                <a:path extrusionOk="0" h="20000" w="20000">
                  <a:moveTo>
                    <a:pt x="12775" y="0"/>
                  </a:moveTo>
                  <a:lnTo>
                    <a:pt x="19984" y="12769"/>
                  </a:lnTo>
                  <a:lnTo>
                    <a:pt x="6880" y="19984"/>
                  </a:lnTo>
                  <a:lnTo>
                    <a:pt x="0" y="6886"/>
                  </a:lnTo>
                  <a:lnTo>
                    <a:pt x="12775" y="0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66" name="Google Shape;366;p26"/>
            <p:cNvSpPr/>
            <p:nvPr/>
          </p:nvSpPr>
          <p:spPr>
            <a:xfrm>
              <a:off x="5120" y="8703"/>
              <a:ext cx="14015" cy="98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Times New Roman"/>
                <a:buNone/>
              </a:pPr>
              <a:r>
                <a:rPr b="1" i="0" lang="en-US" sz="3600" u="none" cap="none" strike="noStrik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7" name="Google Shape;367;p26"/>
            <p:cNvCxnSpPr/>
            <p:nvPr/>
          </p:nvCxnSpPr>
          <p:spPr>
            <a:xfrm flipH="1" rot="10800000">
              <a:off x="0" y="5049"/>
              <a:ext cx="3020" cy="5764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8" name="Google Shape;368;p26"/>
            <p:cNvCxnSpPr/>
            <p:nvPr/>
          </p:nvCxnSpPr>
          <p:spPr>
            <a:xfrm flipH="1" rot="10800000">
              <a:off x="16705" y="8957"/>
              <a:ext cx="3295" cy="5982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69" name="Google Shape;369;p26"/>
            <p:cNvCxnSpPr/>
            <p:nvPr/>
          </p:nvCxnSpPr>
          <p:spPr>
            <a:xfrm rot="10800000">
              <a:off x="13960" y="0"/>
              <a:ext cx="6040" cy="8968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0" name="Google Shape;370;p26"/>
            <p:cNvCxnSpPr/>
            <p:nvPr/>
          </p:nvCxnSpPr>
          <p:spPr>
            <a:xfrm flipH="1">
              <a:off x="3006" y="0"/>
              <a:ext cx="10968" cy="5061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1" name="Google Shape;371;p26"/>
            <p:cNvCxnSpPr/>
            <p:nvPr/>
          </p:nvCxnSpPr>
          <p:spPr>
            <a:xfrm flipH="1">
              <a:off x="10679" y="0"/>
              <a:ext cx="3295" cy="5983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72" name="Google Shape;372;p26"/>
            <p:cNvSpPr/>
            <p:nvPr/>
          </p:nvSpPr>
          <p:spPr>
            <a:xfrm>
              <a:off x="0" y="0"/>
              <a:ext cx="13974" cy="10813"/>
            </a:xfrm>
            <a:custGeom>
              <a:rect b="b" l="l" r="r" t="t"/>
              <a:pathLst>
                <a:path extrusionOk="0" h="20000" w="20000">
                  <a:moveTo>
                    <a:pt x="0" y="19979"/>
                  </a:moveTo>
                  <a:lnTo>
                    <a:pt x="4303" y="9339"/>
                  </a:lnTo>
                  <a:lnTo>
                    <a:pt x="19980" y="0"/>
                  </a:lnTo>
                  <a:lnTo>
                    <a:pt x="15285" y="11045"/>
                  </a:lnTo>
                  <a:lnTo>
                    <a:pt x="0" y="19979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10679" y="0"/>
              <a:ext cx="9321" cy="14939"/>
            </a:xfrm>
            <a:custGeom>
              <a:rect b="b" l="l" r="r" t="t"/>
              <a:pathLst>
                <a:path extrusionOk="0" h="20000" w="20000">
                  <a:moveTo>
                    <a:pt x="0" y="7994"/>
                  </a:moveTo>
                  <a:lnTo>
                    <a:pt x="7040" y="0"/>
                  </a:lnTo>
                  <a:lnTo>
                    <a:pt x="19971" y="11991"/>
                  </a:lnTo>
                  <a:lnTo>
                    <a:pt x="12931" y="19985"/>
                  </a:lnTo>
                  <a:lnTo>
                    <a:pt x="0" y="7994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74" name="Google Shape;374;p26"/>
          <p:cNvGrpSpPr/>
          <p:nvPr/>
        </p:nvGrpSpPr>
        <p:grpSpPr>
          <a:xfrm>
            <a:off x="4865426" y="4393515"/>
            <a:ext cx="1052512" cy="836612"/>
            <a:chOff x="0" y="0"/>
            <a:chExt cx="19999" cy="20000"/>
          </a:xfrm>
        </p:grpSpPr>
        <p:sp>
          <p:nvSpPr>
            <p:cNvPr id="375" name="Google Shape;375;p26"/>
            <p:cNvSpPr/>
            <p:nvPr/>
          </p:nvSpPr>
          <p:spPr>
            <a:xfrm>
              <a:off x="0" y="3022"/>
              <a:ext cx="13494" cy="16978"/>
            </a:xfrm>
            <a:custGeom>
              <a:rect b="b" l="l" r="r" t="t"/>
              <a:pathLst>
                <a:path extrusionOk="0" h="20000" w="20000">
                  <a:moveTo>
                    <a:pt x="4633" y="0"/>
                  </a:moveTo>
                  <a:lnTo>
                    <a:pt x="19982" y="4651"/>
                  </a:lnTo>
                  <a:lnTo>
                    <a:pt x="15349" y="19982"/>
                  </a:lnTo>
                  <a:lnTo>
                    <a:pt x="0" y="15349"/>
                  </a:lnTo>
                  <a:lnTo>
                    <a:pt x="4633" y="0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2885" y="5194"/>
              <a:ext cx="13228" cy="12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Times New Roman"/>
                <a:buNone/>
              </a:pPr>
              <a:r>
                <a:rPr b="1" i="0" lang="en-US" sz="3600" u="none" cap="none" strike="noStrik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A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77" name="Google Shape;377;p26"/>
            <p:cNvCxnSpPr/>
            <p:nvPr/>
          </p:nvCxnSpPr>
          <p:spPr>
            <a:xfrm flipH="1" rot="10800000">
              <a:off x="3126" y="0"/>
              <a:ext cx="6518" cy="3037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8" name="Google Shape;378;p26"/>
            <p:cNvCxnSpPr/>
            <p:nvPr/>
          </p:nvCxnSpPr>
          <p:spPr>
            <a:xfrm flipH="1" rot="10800000">
              <a:off x="10356" y="16948"/>
              <a:ext cx="6517" cy="3052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79" name="Google Shape;379;p26"/>
            <p:cNvCxnSpPr/>
            <p:nvPr/>
          </p:nvCxnSpPr>
          <p:spPr>
            <a:xfrm flipH="1" rot="10800000">
              <a:off x="16861" y="3933"/>
              <a:ext cx="3138" cy="13030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0" name="Google Shape;380;p26"/>
            <p:cNvCxnSpPr/>
            <p:nvPr/>
          </p:nvCxnSpPr>
          <p:spPr>
            <a:xfrm rot="10800000">
              <a:off x="9631" y="0"/>
              <a:ext cx="10368" cy="3948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1" name="Google Shape;381;p26"/>
            <p:cNvCxnSpPr/>
            <p:nvPr/>
          </p:nvCxnSpPr>
          <p:spPr>
            <a:xfrm flipH="1">
              <a:off x="13482" y="3933"/>
              <a:ext cx="6517" cy="3053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82" name="Google Shape;382;p26"/>
            <p:cNvSpPr/>
            <p:nvPr/>
          </p:nvSpPr>
          <p:spPr>
            <a:xfrm>
              <a:off x="3126" y="0"/>
              <a:ext cx="16873" cy="6986"/>
            </a:xfrm>
            <a:custGeom>
              <a:rect b="b" l="l" r="r" t="t"/>
              <a:pathLst>
                <a:path extrusionOk="0" h="20000" w="20000">
                  <a:moveTo>
                    <a:pt x="0" y="8652"/>
                  </a:moveTo>
                  <a:lnTo>
                    <a:pt x="7711" y="0"/>
                  </a:lnTo>
                  <a:lnTo>
                    <a:pt x="19986" y="11261"/>
                  </a:lnTo>
                  <a:lnTo>
                    <a:pt x="12275" y="19957"/>
                  </a:lnTo>
                  <a:lnTo>
                    <a:pt x="0" y="8652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83" name="Google Shape;383;p26"/>
            <p:cNvSpPr/>
            <p:nvPr/>
          </p:nvSpPr>
          <p:spPr>
            <a:xfrm>
              <a:off x="10356" y="3933"/>
              <a:ext cx="9643" cy="16067"/>
            </a:xfrm>
            <a:custGeom>
              <a:rect b="b" l="l" r="r" t="t"/>
              <a:pathLst>
                <a:path extrusionOk="0" h="20000" w="20000">
                  <a:moveTo>
                    <a:pt x="6483" y="3781"/>
                  </a:moveTo>
                  <a:lnTo>
                    <a:pt x="19975" y="0"/>
                  </a:lnTo>
                  <a:lnTo>
                    <a:pt x="13492" y="16200"/>
                  </a:lnTo>
                  <a:lnTo>
                    <a:pt x="0" y="19981"/>
                  </a:lnTo>
                  <a:lnTo>
                    <a:pt x="6483" y="3781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84" name="Google Shape;384;p26"/>
          <p:cNvGrpSpPr/>
          <p:nvPr/>
        </p:nvGrpSpPr>
        <p:grpSpPr>
          <a:xfrm>
            <a:off x="3033451" y="2466290"/>
            <a:ext cx="912812" cy="949325"/>
            <a:chOff x="0" y="1"/>
            <a:chExt cx="20000" cy="19999"/>
          </a:xfrm>
        </p:grpSpPr>
        <p:sp>
          <p:nvSpPr>
            <p:cNvPr id="385" name="Google Shape;385;p26"/>
            <p:cNvSpPr/>
            <p:nvPr/>
          </p:nvSpPr>
          <p:spPr>
            <a:xfrm>
              <a:off x="0" y="5602"/>
              <a:ext cx="15007" cy="14398"/>
            </a:xfrm>
            <a:custGeom>
              <a:rect b="b" l="l" r="r" t="t"/>
              <a:pathLst>
                <a:path extrusionOk="0" h="20000" w="20000">
                  <a:moveTo>
                    <a:pt x="16274" y="0"/>
                  </a:moveTo>
                  <a:lnTo>
                    <a:pt x="19981" y="16286"/>
                  </a:lnTo>
                  <a:lnTo>
                    <a:pt x="3707" y="19981"/>
                  </a:lnTo>
                  <a:lnTo>
                    <a:pt x="0" y="3695"/>
                  </a:lnTo>
                  <a:lnTo>
                    <a:pt x="16274" y="0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86" name="Google Shape;386;p26"/>
            <p:cNvSpPr/>
            <p:nvPr/>
          </p:nvSpPr>
          <p:spPr>
            <a:xfrm>
              <a:off x="3741" y="7099"/>
              <a:ext cx="14201" cy="11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Times New Roman"/>
                <a:buNone/>
              </a:pPr>
              <a:r>
                <a:rPr b="1" i="0" lang="en-US" sz="3600" u="none" cap="none" strike="noStrike">
                  <a:solidFill>
                    <a:srgbClr val="000000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B</a:t>
              </a:r>
              <a:endPara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7" name="Google Shape;387;p26"/>
            <p:cNvCxnSpPr/>
            <p:nvPr/>
          </p:nvCxnSpPr>
          <p:spPr>
            <a:xfrm flipH="1" rot="10800000">
              <a:off x="0" y="2407"/>
              <a:ext cx="5299" cy="5869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8" name="Google Shape;388;p26"/>
            <p:cNvCxnSpPr/>
            <p:nvPr/>
          </p:nvCxnSpPr>
          <p:spPr>
            <a:xfrm flipH="1" rot="10800000">
              <a:off x="14993" y="11725"/>
              <a:ext cx="5007" cy="5615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89" name="Google Shape;389;p26"/>
            <p:cNvCxnSpPr/>
            <p:nvPr/>
          </p:nvCxnSpPr>
          <p:spPr>
            <a:xfrm rot="10800000">
              <a:off x="17483" y="1"/>
              <a:ext cx="2517" cy="11737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0" name="Google Shape;390;p26"/>
            <p:cNvCxnSpPr/>
            <p:nvPr/>
          </p:nvCxnSpPr>
          <p:spPr>
            <a:xfrm flipH="1">
              <a:off x="5285" y="1"/>
              <a:ext cx="12212" cy="2420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91" name="Google Shape;391;p26"/>
            <p:cNvCxnSpPr/>
            <p:nvPr/>
          </p:nvCxnSpPr>
          <p:spPr>
            <a:xfrm flipH="1">
              <a:off x="12211" y="1"/>
              <a:ext cx="5286" cy="5615"/>
            </a:xfrm>
            <a:prstGeom prst="straightConnector1">
              <a:avLst/>
            </a:prstGeom>
            <a:noFill/>
            <a:ln cap="flat" cmpd="sng" w="12700">
              <a:solidFill>
                <a:srgbClr val="000000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2" name="Google Shape;392;p26"/>
            <p:cNvSpPr/>
            <p:nvPr/>
          </p:nvSpPr>
          <p:spPr>
            <a:xfrm>
              <a:off x="0" y="1"/>
              <a:ext cx="17497" cy="8275"/>
            </a:xfrm>
            <a:custGeom>
              <a:rect b="b" l="l" r="r" t="t"/>
              <a:pathLst>
                <a:path extrusionOk="0" h="20000" w="20000">
                  <a:moveTo>
                    <a:pt x="0" y="19968"/>
                  </a:moveTo>
                  <a:lnTo>
                    <a:pt x="6041" y="5816"/>
                  </a:lnTo>
                  <a:lnTo>
                    <a:pt x="19984" y="0"/>
                  </a:lnTo>
                  <a:lnTo>
                    <a:pt x="13959" y="13538"/>
                  </a:lnTo>
                  <a:lnTo>
                    <a:pt x="0" y="19968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3" name="Google Shape;393;p26"/>
            <p:cNvSpPr/>
            <p:nvPr/>
          </p:nvSpPr>
          <p:spPr>
            <a:xfrm>
              <a:off x="12211" y="1"/>
              <a:ext cx="7789" cy="17339"/>
            </a:xfrm>
            <a:custGeom>
              <a:rect b="b" l="l" r="r" t="t"/>
              <a:pathLst>
                <a:path extrusionOk="0" h="20000" w="20000">
                  <a:moveTo>
                    <a:pt x="0" y="6461"/>
                  </a:moveTo>
                  <a:lnTo>
                    <a:pt x="13536" y="0"/>
                  </a:lnTo>
                  <a:lnTo>
                    <a:pt x="19964" y="13524"/>
                  </a:lnTo>
                  <a:lnTo>
                    <a:pt x="7143" y="19985"/>
                  </a:lnTo>
                  <a:lnTo>
                    <a:pt x="0" y="6461"/>
                  </a:lnTo>
                  <a:close/>
                </a:path>
              </a:pathLst>
            </a:custGeom>
            <a:noFill/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7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lang="en-US"/>
              <a:t>Five Tribes of AI</a:t>
            </a:r>
            <a:endParaRPr/>
          </a:p>
        </p:txBody>
      </p:sp>
      <p:sp>
        <p:nvSpPr>
          <p:cNvPr id="399" name="Google Shape;399;p27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sp>
        <p:nvSpPr>
          <p:cNvPr id="400" name="Google Shape;400;p27"/>
          <p:cNvSpPr txBox="1"/>
          <p:nvPr/>
        </p:nvSpPr>
        <p:spPr>
          <a:xfrm>
            <a:off x="3065929" y="2877671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1" name="Google Shape;401;p27"/>
          <p:cNvSpPr txBox="1"/>
          <p:nvPr/>
        </p:nvSpPr>
        <p:spPr>
          <a:xfrm>
            <a:off x="2891118" y="3536576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02" name="Google Shape;402;p27"/>
          <p:cNvSpPr txBox="1"/>
          <p:nvPr/>
        </p:nvSpPr>
        <p:spPr>
          <a:xfrm>
            <a:off x="2501153" y="4383741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aphicFrame>
        <p:nvGraphicFramePr>
          <p:cNvPr id="403" name="Google Shape;403;p27"/>
          <p:cNvGraphicFramePr/>
          <p:nvPr/>
        </p:nvGraphicFramePr>
        <p:xfrm>
          <a:off x="899592" y="191683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{F953C5F8-D524-4175-9C53-3890E173961A}</a:tableStyleId>
              </a:tblPr>
              <a:tblGrid>
                <a:gridCol w="2044725"/>
                <a:gridCol w="2442600"/>
                <a:gridCol w="2605450"/>
              </a:tblGrid>
              <a:tr h="7355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Tribe </a:t>
                      </a:r>
                      <a:endParaRPr sz="2000"/>
                    </a:p>
                  </a:txBody>
                  <a:tcPr marT="48425" marB="48425" marR="96875" marL="968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Origins </a:t>
                      </a:r>
                      <a:endParaRPr sz="2000"/>
                    </a:p>
                  </a:txBody>
                  <a:tcPr marT="48425" marB="48425" marR="96875" marL="968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Dominant algorithm </a:t>
                      </a:r>
                      <a:endParaRPr sz="2000"/>
                    </a:p>
                  </a:txBody>
                  <a:tcPr marT="48425" marB="48425" marR="96875" marL="96875" anchor="ctr"/>
                </a:tc>
              </a:tr>
              <a:tr h="745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Symbolists </a:t>
                      </a:r>
                      <a:endParaRPr sz="2000"/>
                    </a:p>
                  </a:txBody>
                  <a:tcPr marT="48425" marB="48425" marR="96875" marL="968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Logic and Philosophy </a:t>
                      </a:r>
                      <a:endParaRPr sz="2000"/>
                    </a:p>
                  </a:txBody>
                  <a:tcPr marT="48425" marB="48425" marR="96875" marL="968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Inverse deduction </a:t>
                      </a:r>
                      <a:endParaRPr sz="2000"/>
                    </a:p>
                  </a:txBody>
                  <a:tcPr marT="48425" marB="48425" marR="96875" marL="96875" anchor="ctr"/>
                </a:tc>
              </a:tr>
              <a:tr h="745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Connectionists </a:t>
                      </a:r>
                      <a:endParaRPr sz="2000"/>
                    </a:p>
                  </a:txBody>
                  <a:tcPr marT="48425" marB="48425" marR="96875" marL="968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Neuroscience </a:t>
                      </a:r>
                      <a:endParaRPr sz="2000"/>
                    </a:p>
                  </a:txBody>
                  <a:tcPr marT="48425" marB="48425" marR="96875" marL="968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Backpropagation </a:t>
                      </a:r>
                      <a:endParaRPr sz="2000"/>
                    </a:p>
                  </a:txBody>
                  <a:tcPr marT="48425" marB="48425" marR="96875" marL="96875" anchor="ctr"/>
                </a:tc>
              </a:tr>
              <a:tr h="745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Evolutionarist</a:t>
                      </a:r>
                      <a:endParaRPr sz="2000"/>
                    </a:p>
                  </a:txBody>
                  <a:tcPr marT="48425" marB="48425" marR="96875" marL="968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Biology </a:t>
                      </a:r>
                      <a:endParaRPr sz="2000"/>
                    </a:p>
                  </a:txBody>
                  <a:tcPr marT="48425" marB="48425" marR="96875" marL="968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Genetic programming </a:t>
                      </a:r>
                      <a:endParaRPr sz="2000"/>
                    </a:p>
                  </a:txBody>
                  <a:tcPr marT="48425" marB="48425" marR="96875" marL="96875" anchor="ctr"/>
                </a:tc>
              </a:tr>
              <a:tr h="7457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Bayesians </a:t>
                      </a:r>
                      <a:endParaRPr sz="2000"/>
                    </a:p>
                  </a:txBody>
                  <a:tcPr marT="48425" marB="48425" marR="96875" marL="968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Statistics </a:t>
                      </a:r>
                      <a:endParaRPr sz="2000"/>
                    </a:p>
                  </a:txBody>
                  <a:tcPr marT="48425" marB="48425" marR="96875" marL="96875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latin typeface="Book Antiqua"/>
                          <a:ea typeface="Book Antiqua"/>
                          <a:cs typeface="Book Antiqua"/>
                          <a:sym typeface="Book Antiqua"/>
                        </a:rPr>
                        <a:t>Expectation-Maximization Algorithm</a:t>
                      </a:r>
                      <a:endParaRPr sz="2000"/>
                    </a:p>
                  </a:txBody>
                  <a:tcPr marT="48425" marB="48425" marR="96875" marL="9687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28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lang="en-US"/>
              <a:t>Symbolism</a:t>
            </a:r>
            <a:endParaRPr/>
          </a:p>
        </p:txBody>
      </p:sp>
      <p:sp>
        <p:nvSpPr>
          <p:cNvPr id="409" name="Google Shape;409;p28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grpSp>
        <p:nvGrpSpPr>
          <p:cNvPr id="410" name="Google Shape;410;p28"/>
          <p:cNvGrpSpPr/>
          <p:nvPr/>
        </p:nvGrpSpPr>
        <p:grpSpPr>
          <a:xfrm>
            <a:off x="664840" y="1696829"/>
            <a:ext cx="7467168" cy="4145280"/>
            <a:chOff x="993264" y="1628800"/>
            <a:chExt cx="7467168" cy="4145280"/>
          </a:xfrm>
        </p:grpSpPr>
        <p:pic>
          <p:nvPicPr>
            <p:cNvPr descr="Neuro-Symbolic” AI. Where deep learning meets traditional… | by Nandhini  Swaminathan | The Research Nest | Medium" id="411" name="Google Shape;411;p28"/>
            <p:cNvPicPr preferRelativeResize="0"/>
            <p:nvPr/>
          </p:nvPicPr>
          <p:blipFill rotWithShape="1">
            <a:blip r:embed="rId3">
              <a:alphaModFix/>
            </a:blip>
            <a:srcRect b="36832" l="0" r="0" t="0"/>
            <a:stretch/>
          </p:blipFill>
          <p:spPr>
            <a:xfrm>
              <a:off x="993264" y="1794989"/>
              <a:ext cx="7051104" cy="2646102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2" name="Google Shape;412;p28"/>
            <p:cNvSpPr/>
            <p:nvPr/>
          </p:nvSpPr>
          <p:spPr>
            <a:xfrm>
              <a:off x="3553152" y="1628800"/>
              <a:ext cx="4907280" cy="4145280"/>
            </a:xfrm>
            <a:custGeom>
              <a:rect b="b" l="l" r="r" t="t"/>
              <a:pathLst>
                <a:path extrusionOk="0" h="4145280" w="4907280">
                  <a:moveTo>
                    <a:pt x="4495800" y="60960"/>
                  </a:moveTo>
                  <a:lnTo>
                    <a:pt x="975360" y="0"/>
                  </a:lnTo>
                  <a:lnTo>
                    <a:pt x="929640" y="746760"/>
                  </a:lnTo>
                  <a:lnTo>
                    <a:pt x="15240" y="731520"/>
                  </a:lnTo>
                  <a:lnTo>
                    <a:pt x="0" y="2407920"/>
                  </a:lnTo>
                  <a:lnTo>
                    <a:pt x="822960" y="2407920"/>
                  </a:lnTo>
                  <a:lnTo>
                    <a:pt x="838200" y="4145280"/>
                  </a:lnTo>
                  <a:lnTo>
                    <a:pt x="4907280" y="4099560"/>
                  </a:lnTo>
                  <a:lnTo>
                    <a:pt x="4876800" y="45720"/>
                  </a:lnTo>
                  <a:lnTo>
                    <a:pt x="4495800" y="6096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413" name="Google Shape;413;p28"/>
          <p:cNvSpPr txBox="1"/>
          <p:nvPr/>
        </p:nvSpPr>
        <p:spPr>
          <a:xfrm>
            <a:off x="5241841" y="2852936"/>
            <a:ext cx="3388813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Chapter 6.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Logic Programming</a:t>
            </a:r>
            <a:endParaRPr sz="28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4" name="Google Shape;414;p28"/>
          <p:cNvSpPr/>
          <p:nvPr/>
        </p:nvSpPr>
        <p:spPr>
          <a:xfrm>
            <a:off x="4408375" y="2969949"/>
            <a:ext cx="669640" cy="72008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1425">
            <a:solidFill>
              <a:srgbClr val="21364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15" name="Google Shape;415;p28"/>
          <p:cNvSpPr txBox="1"/>
          <p:nvPr/>
        </p:nvSpPr>
        <p:spPr>
          <a:xfrm>
            <a:off x="457200" y="4590681"/>
            <a:ext cx="5828712" cy="40498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-12118" l="0" r="0" t="0"/>
            </a:stretch>
          </a:blip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Malgun Gothic"/>
                <a:ea typeface="Malgun Gothic"/>
                <a:cs typeface="Malgun Gothic"/>
                <a:sym typeface="Malgun Gothic"/>
              </a:rPr>
              <a:t> 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29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lang="en-US"/>
              <a:t>Connectionism</a:t>
            </a:r>
            <a:endParaRPr/>
          </a:p>
        </p:txBody>
      </p:sp>
      <p:sp>
        <p:nvSpPr>
          <p:cNvPr id="421" name="Google Shape;421;p29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pic>
        <p:nvPicPr>
          <p:cNvPr descr="Want to know how Deep Learning works? Here’s a quick guide for everyone." id="422" name="Google Shape;422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4979" y="1434872"/>
            <a:ext cx="5220410" cy="3478461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29"/>
          <p:cNvSpPr txBox="1"/>
          <p:nvPr/>
        </p:nvSpPr>
        <p:spPr>
          <a:xfrm>
            <a:off x="2877593" y="5157192"/>
            <a:ext cx="5101653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Chapter 9.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Artificial Neural Networks and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Deep Learning</a:t>
            </a:r>
            <a:endParaRPr sz="28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4" name="Google Shape;424;p29"/>
          <p:cNvSpPr/>
          <p:nvPr/>
        </p:nvSpPr>
        <p:spPr>
          <a:xfrm>
            <a:off x="2044127" y="5540141"/>
            <a:ext cx="669640" cy="72008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1425">
            <a:solidFill>
              <a:srgbClr val="21364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ahoma"/>
              <a:buNone/>
            </a:pPr>
            <a:r>
              <a:rPr lang="en-US"/>
              <a:t>Importance of AI In Our Lifestyle</a:t>
            </a:r>
            <a:endParaRPr/>
          </a:p>
        </p:txBody>
      </p:sp>
      <p:sp>
        <p:nvSpPr>
          <p:cNvPr id="115" name="Google Shape;115;p3"/>
          <p:cNvSpPr txBox="1"/>
          <p:nvPr>
            <p:ph idx="1" type="body"/>
          </p:nvPr>
        </p:nvSpPr>
        <p:spPr>
          <a:xfrm>
            <a:off x="457200" y="1412875"/>
            <a:ext cx="5122912" cy="4713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2800"/>
              <a:buChar char="▪"/>
            </a:pPr>
            <a:r>
              <a:rPr lang="en-US" sz="2800"/>
              <a:t>We already spend a large portion of our everyday life interacting with smart systems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Biometric e.g., facial recognition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Speech recognition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Coding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AI is the heart of all this</a:t>
            </a:r>
            <a:endParaRPr/>
          </a:p>
        </p:txBody>
      </p:sp>
      <p:pic>
        <p:nvPicPr>
          <p:cNvPr descr="Biometric Authentication: Good, Bad, &amp;amp; Ugly | OneLogin" id="116" name="Google Shape;116;p3"/>
          <p:cNvPicPr preferRelativeResize="0"/>
          <p:nvPr/>
        </p:nvPicPr>
        <p:blipFill rotWithShape="1">
          <a:blip r:embed="rId3">
            <a:alphaModFix/>
          </a:blip>
          <a:srcRect b="0" l="9051" r="50000" t="0"/>
          <a:stretch/>
        </p:blipFill>
        <p:spPr>
          <a:xfrm>
            <a:off x="6372200" y="3358100"/>
            <a:ext cx="2448272" cy="312432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ve-Minute Biometrics Primers: Face Recognition — The Policing Project" id="117" name="Google Shape;117;p3"/>
          <p:cNvPicPr preferRelativeResize="0"/>
          <p:nvPr/>
        </p:nvPicPr>
        <p:blipFill rotWithShape="1">
          <a:blip r:embed="rId4">
            <a:alphaModFix/>
          </a:blip>
          <a:srcRect b="0" l="30313" r="16926" t="0"/>
          <a:stretch/>
        </p:blipFill>
        <p:spPr>
          <a:xfrm>
            <a:off x="5436096" y="1564895"/>
            <a:ext cx="2838380" cy="35864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0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lang="en-US"/>
              <a:t>Evolutionalism</a:t>
            </a:r>
            <a:endParaRPr/>
          </a:p>
        </p:txBody>
      </p:sp>
      <p:sp>
        <p:nvSpPr>
          <p:cNvPr id="430" name="Google Shape;430;p30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pic>
        <p:nvPicPr>
          <p:cNvPr id="431" name="Google Shape;431;p30"/>
          <p:cNvPicPr preferRelativeResize="0"/>
          <p:nvPr/>
        </p:nvPicPr>
        <p:blipFill rotWithShape="1">
          <a:blip r:embed="rId3">
            <a:alphaModFix/>
          </a:blip>
          <a:srcRect b="9564" l="0" r="0" t="29782"/>
          <a:stretch/>
        </p:blipFill>
        <p:spPr>
          <a:xfrm>
            <a:off x="-29736" y="1504216"/>
            <a:ext cx="9144000" cy="3672408"/>
          </a:xfrm>
          <a:prstGeom prst="rect">
            <a:avLst/>
          </a:prstGeom>
          <a:noFill/>
          <a:ln>
            <a:noFill/>
          </a:ln>
        </p:spPr>
      </p:pic>
      <p:sp>
        <p:nvSpPr>
          <p:cNvPr id="432" name="Google Shape;432;p30"/>
          <p:cNvSpPr txBox="1"/>
          <p:nvPr/>
        </p:nvSpPr>
        <p:spPr>
          <a:xfrm>
            <a:off x="2915816" y="5423127"/>
            <a:ext cx="4352474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(대학원)인공지능융합학과</a:t>
            </a:r>
            <a:endParaRPr sz="28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유전알고리즘</a:t>
            </a:r>
            <a:endParaRPr/>
          </a:p>
        </p:txBody>
      </p:sp>
      <p:sp>
        <p:nvSpPr>
          <p:cNvPr id="433" name="Google Shape;433;p30"/>
          <p:cNvSpPr/>
          <p:nvPr/>
        </p:nvSpPr>
        <p:spPr>
          <a:xfrm>
            <a:off x="2044127" y="5540141"/>
            <a:ext cx="669640" cy="72008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1425">
            <a:solidFill>
              <a:srgbClr val="21364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31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lang="en-US"/>
              <a:t>Bayesianism</a:t>
            </a:r>
            <a:endParaRPr/>
          </a:p>
        </p:txBody>
      </p:sp>
      <p:sp>
        <p:nvSpPr>
          <p:cNvPr id="439" name="Google Shape;439;p31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pic>
        <p:nvPicPr>
          <p:cNvPr descr="Graphical model of latent Dirichlet allocation (LDA). " id="440" name="Google Shape;440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1784" y="1628800"/>
            <a:ext cx="8460432" cy="3115377"/>
          </a:xfrm>
          <a:prstGeom prst="rect">
            <a:avLst/>
          </a:prstGeom>
          <a:noFill/>
          <a:ln>
            <a:noFill/>
          </a:ln>
        </p:spPr>
      </p:pic>
      <p:sp>
        <p:nvSpPr>
          <p:cNvPr id="441" name="Google Shape;441;p31"/>
          <p:cNvSpPr txBox="1"/>
          <p:nvPr/>
        </p:nvSpPr>
        <p:spPr>
          <a:xfrm>
            <a:off x="2915816" y="5423127"/>
            <a:ext cx="4352474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(대학원)인공지능융합학과</a:t>
            </a:r>
            <a:endParaRPr sz="28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빅데이터처리</a:t>
            </a:r>
            <a:endParaRPr sz="2800">
              <a:solidFill>
                <a:srgbClr val="FF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42" name="Google Shape;442;p31"/>
          <p:cNvSpPr/>
          <p:nvPr/>
        </p:nvSpPr>
        <p:spPr>
          <a:xfrm>
            <a:off x="2044127" y="5540141"/>
            <a:ext cx="669640" cy="72008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1425">
            <a:solidFill>
              <a:srgbClr val="21364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32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Branches of AI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32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SzPts val="3200"/>
              <a:buChar char="▪"/>
            </a:pPr>
            <a:r>
              <a:rPr lang="en-US"/>
              <a:t>Traditional classification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b="1" lang="en-US" sz="2400"/>
              <a:t>Machine learning and pattern recognition 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b="1" lang="en-US" sz="2400"/>
              <a:t>Logic-based AI 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b="1" lang="en-US" sz="2400"/>
              <a:t>Search / heuristic search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Knowledge representation 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Planning</a:t>
            </a:r>
            <a:endParaRPr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Expert system</a:t>
            </a:r>
            <a:endParaRPr sz="2400"/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SzPts val="2400"/>
              <a:buChar char="–"/>
            </a:pPr>
            <a:r>
              <a:rPr lang="en-US" sz="2400"/>
              <a:t>Genetic programming</a:t>
            </a:r>
            <a:endParaRPr/>
          </a:p>
        </p:txBody>
      </p:sp>
      <p:sp>
        <p:nvSpPr>
          <p:cNvPr id="449" name="Google Shape;449;p32"/>
          <p:cNvSpPr txBox="1"/>
          <p:nvPr/>
        </p:nvSpPr>
        <p:spPr>
          <a:xfrm>
            <a:off x="3065929" y="2877671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50" name="Google Shape;450;p32"/>
          <p:cNvSpPr txBox="1"/>
          <p:nvPr/>
        </p:nvSpPr>
        <p:spPr>
          <a:xfrm>
            <a:off x="2891118" y="3536576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51" name="Google Shape;451;p32"/>
          <p:cNvSpPr txBox="1"/>
          <p:nvPr/>
        </p:nvSpPr>
        <p:spPr>
          <a:xfrm>
            <a:off x="2501153" y="4383741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52" name="Google Shape;452;p32"/>
          <p:cNvSpPr txBox="1"/>
          <p:nvPr/>
        </p:nvSpPr>
        <p:spPr>
          <a:xfrm>
            <a:off x="2474259" y="3160059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4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lang="en-US"/>
              <a:t>Coplit (2 years ago)</a:t>
            </a:r>
            <a:endParaRPr/>
          </a:p>
        </p:txBody>
      </p:sp>
      <p:pic>
        <p:nvPicPr>
          <p:cNvPr descr="AI가 나 대신 코딩을? 깃헙 'Copilot' 을 사용해봤다!" id="123" name="Google Shape;123;p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" y="1484784"/>
            <a:ext cx="8229600" cy="46497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ahoma"/>
              <a:buNone/>
            </a:pPr>
            <a:r>
              <a:rPr lang="en-US"/>
              <a:t>Claude 3.5 AI Game Development</a:t>
            </a:r>
            <a:endParaRPr/>
          </a:p>
        </p:txBody>
      </p:sp>
      <p:sp>
        <p:nvSpPr>
          <p:cNvPr id="130" name="Google Shape;130;p5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t/>
            </a:r>
            <a:endParaRPr/>
          </a:p>
        </p:txBody>
      </p:sp>
      <p:pic>
        <p:nvPicPr>
          <p:cNvPr descr="Claude 3.5 AI Game Development Tutorial – Launch Your Game in Just Hours!" id="131" name="Google Shape;13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8510" y="1501217"/>
            <a:ext cx="8185746" cy="46249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6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What is AI(Artificial Intelligence)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6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b="1" lang="en-US" sz="2400"/>
              <a:t>AI is defined by how it perceives intelligence</a:t>
            </a:r>
            <a:endParaRPr b="1" sz="2400"/>
          </a:p>
          <a:p>
            <a:pPr indent="-285750" lvl="1" marL="74295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2000"/>
              <a:buChar char="–"/>
            </a:pPr>
            <a:r>
              <a:rPr b="1" lang="en-US" sz="2000"/>
              <a:t>Broad and optimistic definition: </a:t>
            </a:r>
            <a:r>
              <a:rPr lang="en-US" sz="2000"/>
              <a:t>A machine performing a task that requires intelligence</a:t>
            </a:r>
            <a:endParaRPr b="1" sz="2000"/>
          </a:p>
          <a:p>
            <a:pPr indent="-285750" lvl="1" marL="74295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2000"/>
              <a:buChar char="–"/>
            </a:pPr>
            <a:r>
              <a:rPr b="1" lang="en-US" sz="2000"/>
              <a:t>Narrow and skeptical definition: </a:t>
            </a:r>
            <a:r>
              <a:rPr lang="en-US" sz="2000"/>
              <a:t>A machine can closely mimic human intelligence</a:t>
            </a:r>
            <a:endParaRPr b="1" sz="2000"/>
          </a:p>
          <a:p>
            <a:pPr indent="-127000" lvl="2" marL="1143000" rtl="0" algn="l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 sz="1600"/>
          </a:p>
          <a:p>
            <a:pPr indent="0" lvl="1" marL="45720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 sz="2000"/>
              <a:t>	</a:t>
            </a:r>
            <a:endParaRPr sz="2000"/>
          </a:p>
          <a:p>
            <a:pPr indent="-228600" lvl="0" marL="3429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img-cdn.ddanzi.com/ddfile/201702-images/1614262..." id="139" name="Google Shape;139;p6"/>
          <p:cNvPicPr preferRelativeResize="0"/>
          <p:nvPr/>
        </p:nvPicPr>
        <p:blipFill rotWithShape="1">
          <a:blip r:embed="rId3">
            <a:alphaModFix/>
          </a:blip>
          <a:srcRect b="20338" l="0" r="0" t="22963"/>
          <a:stretch/>
        </p:blipFill>
        <p:spPr>
          <a:xfrm>
            <a:off x="1129184" y="4509119"/>
            <a:ext cx="3556000" cy="129614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6"/>
          <p:cNvSpPr txBox="1"/>
          <p:nvPr/>
        </p:nvSpPr>
        <p:spPr>
          <a:xfrm>
            <a:off x="4900224" y="5301208"/>
            <a:ext cx="341619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Skeptical: Alphago is not an AI</a:t>
            </a:r>
            <a:endParaRPr/>
          </a:p>
        </p:txBody>
      </p:sp>
      <p:sp>
        <p:nvSpPr>
          <p:cNvPr id="141" name="Google Shape;141;p6"/>
          <p:cNvSpPr txBox="1"/>
          <p:nvPr/>
        </p:nvSpPr>
        <p:spPr>
          <a:xfrm>
            <a:off x="4900224" y="4787860"/>
            <a:ext cx="3119765" cy="369332"/>
          </a:xfrm>
          <a:prstGeom prst="rect">
            <a:avLst/>
          </a:prstGeom>
          <a:noFill/>
          <a:ln cap="flat" cmpd="sng" w="25400">
            <a:solidFill>
              <a:schemeClr val="accent6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Optimistic: Alphago is an AI</a:t>
            </a:r>
            <a:endParaRPr/>
          </a:p>
        </p:txBody>
      </p:sp>
      <p:sp>
        <p:nvSpPr>
          <p:cNvPr id="142" name="Google Shape;142;p6"/>
          <p:cNvSpPr/>
          <p:nvPr/>
        </p:nvSpPr>
        <p:spPr>
          <a:xfrm>
            <a:off x="1424920" y="4082993"/>
            <a:ext cx="6294159" cy="369332"/>
          </a:xfrm>
          <a:prstGeom prst="wedgeRectCallout">
            <a:avLst>
              <a:gd fmla="val -43928" name="adj1"/>
              <a:gd fmla="val 81545" name="adj2"/>
            </a:avLst>
          </a:prstGeom>
          <a:solidFill>
            <a:schemeClr val="lt1"/>
          </a:solidFill>
          <a:ln cap="flat" cmpd="sng" w="11425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Is AlphaGo is an AI? Give optimistic and skeptical answers.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n-US" sz="3200">
                <a:latin typeface="Arial"/>
                <a:ea typeface="Arial"/>
                <a:cs typeface="Arial"/>
                <a:sym typeface="Arial"/>
              </a:rPr>
              <a:t>What is AI(Artificial Intelligence)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7"/>
          <p:cNvSpPr txBox="1"/>
          <p:nvPr>
            <p:ph idx="1" type="body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b="1" lang="en-US" sz="2400"/>
              <a:t>AI is defined by how it perceives intelligence</a:t>
            </a:r>
            <a:endParaRPr b="1" sz="2400"/>
          </a:p>
          <a:p>
            <a:pPr indent="-285750" lvl="1" marL="74295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2000"/>
              <a:buChar char="–"/>
            </a:pPr>
            <a:r>
              <a:rPr b="1" lang="en-US" sz="2000"/>
              <a:t>Broad and optimistic definition: </a:t>
            </a:r>
            <a:r>
              <a:rPr lang="en-US" sz="2000"/>
              <a:t>A machine performing a task that requires intelligence</a:t>
            </a:r>
            <a:endParaRPr b="1" sz="2000"/>
          </a:p>
          <a:p>
            <a:pPr indent="-285750" lvl="1" marL="74295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2000"/>
              <a:buChar char="–"/>
            </a:pPr>
            <a:r>
              <a:rPr b="1" lang="en-US" sz="2000"/>
              <a:t>Narrow and skeptical definition: </a:t>
            </a:r>
            <a:r>
              <a:rPr lang="en-US" sz="2000"/>
              <a:t>A machine can closely mimic human intelligence</a:t>
            </a:r>
            <a:endParaRPr b="1" sz="2000"/>
          </a:p>
          <a:p>
            <a:pPr indent="-127000" lvl="2" marL="1143000" rtl="0" algn="l">
              <a:lnSpc>
                <a:spcPct val="150000"/>
              </a:lnSpc>
              <a:spcBef>
                <a:spcPts val="32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b="1" sz="1600"/>
          </a:p>
          <a:p>
            <a:pPr indent="0" lvl="1" marL="457200" rtl="0" algn="l">
              <a:lnSpc>
                <a:spcPct val="15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</a:pPr>
            <a:r>
              <a:rPr lang="en-US" sz="2000"/>
              <a:t>	</a:t>
            </a:r>
            <a:endParaRPr sz="2000"/>
          </a:p>
          <a:p>
            <a:pPr indent="-228600" lvl="0" marL="342900" rtl="0" algn="l">
              <a:lnSpc>
                <a:spcPct val="15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8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hatgpt Logo Stock Illustrations – 264 Chatgpt Logo Stock ..." id="150" name="Google Shape;15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19872" y="4638792"/>
            <a:ext cx="1700808" cy="1700808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7"/>
          <p:cNvSpPr/>
          <p:nvPr/>
        </p:nvSpPr>
        <p:spPr>
          <a:xfrm>
            <a:off x="5152093" y="4621858"/>
            <a:ext cx="2380780" cy="369332"/>
          </a:xfrm>
          <a:prstGeom prst="wedgeRectCallout">
            <a:avLst>
              <a:gd fmla="val -43928" name="adj1"/>
              <a:gd fmla="val 81545" name="adj2"/>
            </a:avLst>
          </a:prstGeom>
          <a:solidFill>
            <a:schemeClr val="lt1"/>
          </a:solidFill>
          <a:ln cap="flat" cmpd="sng" w="11425">
            <a:solidFill>
              <a:schemeClr val="accent2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Is ChatGPT is an AI?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Tahoma"/>
              <a:buNone/>
            </a:pPr>
            <a:r>
              <a:rPr lang="en-US"/>
              <a:t>AI vs. Algorithm</a:t>
            </a:r>
            <a:endParaRPr/>
          </a:p>
        </p:txBody>
      </p:sp>
      <p:graphicFrame>
        <p:nvGraphicFramePr>
          <p:cNvPr id="157" name="Google Shape;157;p8"/>
          <p:cNvGraphicFramePr/>
          <p:nvPr/>
        </p:nvGraphicFramePr>
        <p:xfrm>
          <a:off x="457200" y="141287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{F953C5F8-D524-4175-9C53-3890E173961A}</a:tableStyleId>
              </a:tblPr>
              <a:tblGrid>
                <a:gridCol w="1162475"/>
                <a:gridCol w="2880325"/>
                <a:gridCol w="4186800"/>
              </a:tblGrid>
              <a:tr h="5039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정의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비교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1152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A.I.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AI는 일반적으로 </a:t>
                      </a:r>
                      <a:r>
                        <a:rPr lang="en-US" sz="1600" u="none" cap="none" strike="noStrike">
                          <a:highlight>
                            <a:srgbClr val="FFFF00"/>
                          </a:highlight>
                        </a:rPr>
                        <a:t>인간의 지능이 필요한 작업</a:t>
                      </a:r>
                      <a:r>
                        <a:rPr lang="en-US" sz="1600" u="none" cap="none" strike="noStrike"/>
                        <a:t>을 수행할 수 있는 시스템</a:t>
                      </a:r>
                      <a:endParaRPr sz="1600" u="none" cap="none" strike="noStrike"/>
                    </a:p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자연어 이해, 패턴 인식, 문제 해결, 의사 결정 등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AI는 인식, 추론, 학습, 자연어 상호작용 등 인간의 능력을 모방하거나 증강하는 데 중점</a:t>
                      </a:r>
                      <a:endParaRPr sz="1600" u="none" cap="none" strike="noStrike"/>
                    </a:p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AI는 기계가 인간과 유사한 </a:t>
                      </a:r>
                      <a:r>
                        <a:rPr lang="en-US" sz="1600" u="none" cap="none" strike="noStrike">
                          <a:highlight>
                            <a:srgbClr val="FFFF00"/>
                          </a:highlight>
                        </a:rPr>
                        <a:t>지능을 모방하거나 시뮬레이션</a:t>
                      </a:r>
                      <a:r>
                        <a:rPr lang="en-US" sz="1600" u="none" cap="none" strike="noStrike"/>
                        <a:t>할 수 있도록 함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11521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ALG.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문제를 해결하거나 작업을 완료하기 위한 단계별 절차 또는 공식</a:t>
                      </a:r>
                      <a:endParaRPr sz="1600" u="none" cap="none" strike="noStrike"/>
                    </a:p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알고리즘은 간단할 수도 있고(예: 리스트 정렬), 복잡할 수도 (예: 역전파 알고리즘 - 딥러닝 모델을 학습시키기 위한 알고리즘)</a:t>
                      </a:r>
                      <a:endParaRPr sz="16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인간이 할 수 없는 작업에만 국한되지 않으며, 인간이 수작업으로 수행하기에는 비현실적인 작업을 대규모로 수행할 수 있도록 설계</a:t>
                      </a:r>
                      <a:endParaRPr sz="1600" u="none" cap="none" strike="noStrike"/>
                    </a:p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알고리즘은 기계가 단순하거나 복잡한 다양한 작업을 수행할 수 있게 하는 기본 메커니즘</a:t>
                      </a:r>
                      <a:endParaRPr sz="1600" u="none" cap="none" strike="noStrike"/>
                    </a:p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인간이 수행하는 작업일 수도 있고, 인간이 수작업으로는 수행하기 어려운 작업일 수도 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"/>
          <p:cNvSpPr txBox="1"/>
          <p:nvPr>
            <p:ph type="title"/>
          </p:nvPr>
        </p:nvSpPr>
        <p:spPr>
          <a:xfrm>
            <a:off x="683568" y="274638"/>
            <a:ext cx="8003232" cy="99412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Tahoma"/>
              <a:buNone/>
            </a:pPr>
            <a:r>
              <a:rPr lang="en-US"/>
              <a:t>Benefit of Using AI and Algorithm</a:t>
            </a:r>
            <a:endParaRPr/>
          </a:p>
        </p:txBody>
      </p:sp>
      <p:graphicFrame>
        <p:nvGraphicFramePr>
          <p:cNvPr id="163" name="Google Shape;163;p9"/>
          <p:cNvGraphicFramePr/>
          <p:nvPr/>
        </p:nvGraphicFramePr>
        <p:xfrm>
          <a:off x="457200" y="1412874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{F953C5F8-D524-4175-9C53-3890E173961A}</a:tableStyleId>
              </a:tblPr>
              <a:tblGrid>
                <a:gridCol w="1162475"/>
                <a:gridCol w="4176475"/>
                <a:gridCol w="2890675"/>
              </a:tblGrid>
              <a:tr h="575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vs. 인간</a:t>
                      </a:r>
                      <a:endParaRPr/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이점</a:t>
                      </a:r>
                      <a:endParaRPr/>
                    </a:p>
                  </a:txBody>
                  <a:tcPr marT="45725" marB="45725" marR="91450" marL="91450" anchor="ctr"/>
                </a:tc>
              </a:tr>
              <a:tr h="1392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A.I.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>
                          <a:highlight>
                            <a:srgbClr val="FFFF00"/>
                          </a:highlight>
                        </a:rPr>
                        <a:t>반복적</a:t>
                      </a:r>
                      <a:r>
                        <a:rPr lang="en-US" sz="1600" u="none" cap="none" strike="noStrike"/>
                        <a:t>이거나 시간이 많이 소요되거나 복잡한 작업을 </a:t>
                      </a:r>
                      <a:r>
                        <a:rPr lang="en-US" sz="1600" u="none" cap="none" strike="noStrike">
                          <a:highlight>
                            <a:srgbClr val="FFFF00"/>
                          </a:highlight>
                        </a:rPr>
                        <a:t>자동화하여 인건비를 절감</a:t>
                      </a:r>
                      <a:endParaRPr sz="1600" u="none" cap="none" strike="noStrike">
                        <a:highlight>
                          <a:srgbClr val="FFFF00"/>
                        </a:highlight>
                      </a:endParaRPr>
                    </a:p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예를 들어, AI는 챗봇을 통해 고객 서비스를 처리하거나, 데이터 입력을 자동화하거나, 복잡한 의사결정 과정을 지원함으로써 대규모 인력의 필요성을 줄일 수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비용을 절감하고 효율성을 높일 수 있으며, 특히 반복적이거나 복잡하거나 데이터 집약적인 작업에서 인간의 노동을 대체</a:t>
                      </a:r>
                      <a:endParaRPr/>
                    </a:p>
                  </a:txBody>
                  <a:tcPr marT="45725" marB="45725" marR="91450" marL="91450"/>
                </a:tc>
              </a:tr>
              <a:tr h="139212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cap="none" strike="noStrike"/>
                        <a:t>ALG.</a:t>
                      </a:r>
                      <a:endParaRPr sz="18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대규모 데이터 처리, 실시간 분석 또는 복잡한 계산을 포함하여, </a:t>
                      </a:r>
                      <a:r>
                        <a:rPr lang="en-US" sz="1600" u="none" cap="none" strike="noStrike">
                          <a:highlight>
                            <a:srgbClr val="FFFF00"/>
                          </a:highlight>
                        </a:rPr>
                        <a:t>인간이 수작업으로 수행하기에 비현실적이거나 불가능한 작업</a:t>
                      </a:r>
                      <a:r>
                        <a:rPr lang="en-US" sz="1600" u="none" cap="none" strike="noStrike"/>
                        <a:t>을 가능하게</a:t>
                      </a:r>
                      <a:endParaRPr sz="1600" u="none" cap="none" strike="noStrike"/>
                    </a:p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예를 들어, 알고리즘은 검색 엔진을 구동하고, 공급망을 최적화하며, 대량의 금융 거래를 즉시 처리</a:t>
                      </a:r>
                      <a:endParaRPr sz="1600" u="none" cap="none" strike="noStrike"/>
                    </a:p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이러한 작업은 인간이 수작업으로 시도할 경우 너무 복잡하거나 시간이 많이 걸리거나 오류가 발생하기 쉬울 수</a:t>
                      </a:r>
                      <a:endParaRPr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-285750" lvl="0" marL="28575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Arial"/>
                        <a:buChar char="•"/>
                      </a:pPr>
                      <a:r>
                        <a:rPr lang="en-US" sz="1600" u="none" cap="none" strike="noStrike"/>
                        <a:t>대량의 데이터를 처리하거나 고속 처리가 필요한 작업에서, 인간이 처리하기 어렵거나 불가능한 작업을 가능하게</a:t>
                      </a:r>
                      <a:endParaRPr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igg-EM-Algorithm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2014-08-25T06:16:36Z</dcterms:created>
  <dc:creator>Younghoon Kim</dc:creator>
</cp:coreProperties>
</file>